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3" r:id="rId4"/>
  </p:sldMasterIdLst>
  <p:notesMasterIdLst>
    <p:notesMasterId r:id="rId25"/>
  </p:notesMasterIdLst>
  <p:handoutMasterIdLst>
    <p:handoutMasterId r:id="rId26"/>
  </p:handoutMasterIdLst>
  <p:sldIdLst>
    <p:sldId id="257" r:id="rId5"/>
    <p:sldId id="258" r:id="rId6"/>
    <p:sldId id="259" r:id="rId7"/>
    <p:sldId id="264" r:id="rId8"/>
    <p:sldId id="260" r:id="rId9"/>
    <p:sldId id="265" r:id="rId10"/>
    <p:sldId id="266" r:id="rId11"/>
    <p:sldId id="267" r:id="rId12"/>
    <p:sldId id="268" r:id="rId13"/>
    <p:sldId id="284" r:id="rId14"/>
    <p:sldId id="285" r:id="rId15"/>
    <p:sldId id="269" r:id="rId16"/>
    <p:sldId id="270" r:id="rId17"/>
    <p:sldId id="271" r:id="rId18"/>
    <p:sldId id="272" r:id="rId19"/>
    <p:sldId id="273" r:id="rId20"/>
    <p:sldId id="261" r:id="rId21"/>
    <p:sldId id="274" r:id="rId22"/>
    <p:sldId id="286" r:id="rId23"/>
    <p:sldId id="289" r:id="rId24"/>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3792">
          <p15:clr>
            <a:srgbClr val="A4A3A4"/>
          </p15:clr>
        </p15:guide>
        <p15:guide id="4" orient="horz" pos="336">
          <p15:clr>
            <a:srgbClr val="A4A3A4"/>
          </p15:clr>
        </p15:guide>
        <p15:guide id="5" orient="horz" pos="1920">
          <p15:clr>
            <a:srgbClr val="A4A3A4"/>
          </p15:clr>
        </p15:guide>
        <p15:guide id="6" orient="horz" pos="3984">
          <p15:clr>
            <a:srgbClr val="A4A3A4"/>
          </p15:clr>
        </p15:guide>
        <p15:guide id="7" orient="horz" pos="1152">
          <p15:clr>
            <a:srgbClr val="A4A3A4"/>
          </p15:clr>
        </p15:guide>
        <p15:guide id="8" pos="3839">
          <p15:clr>
            <a:srgbClr val="A4A3A4"/>
          </p15:clr>
        </p15:guide>
        <p15:guide id="9" pos="671">
          <p15:clr>
            <a:srgbClr val="A4A3A4"/>
          </p15:clr>
        </p15:guide>
        <p15:guide id="10" pos="7007">
          <p15:clr>
            <a:srgbClr val="A4A3A4"/>
          </p15:clr>
        </p15:guide>
        <p15:guide id="11" pos="6143">
          <p15:clr>
            <a:srgbClr val="A4A3A4"/>
          </p15:clr>
        </p15:guide>
        <p15:guide id="12" pos="3263">
          <p15:clr>
            <a:srgbClr val="A4A3A4"/>
          </p15:clr>
        </p15:guide>
        <p15:guide id="13" pos="7391">
          <p15:clr>
            <a:srgbClr val="A4A3A4"/>
          </p15:clr>
        </p15:guide>
        <p15:guide id="14" pos="3695">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156E8B-10B5-4F38-A89C-FE166A8295ED}" v="709" dt="2021-05-18T20:18:33.599"/>
    <p1510:client id="{1D11EFB7-1DF1-4700-92D6-CF355F5777A4}" v="113" dt="2021-05-23T12:56:35.870"/>
    <p1510:client id="{7BD46692-58D6-4EEF-8F7C-A43DF28E05FA}" v="4" dt="2021-05-23T13:37:50.428"/>
    <p1510:client id="{BC3B721F-7AC1-46CB-8074-998331910A4C}" v="13" dt="2021-05-23T13:12:05.157"/>
    <p1510:client id="{D5D59BC8-862A-4408-AF06-781A84AB3089}" v="84" dt="2021-05-23T03:31:24.578"/>
    <p1510:client id="{E50FC455-6D7E-48B3-8936-687E15B48D07}" v="8" dt="2021-05-22T22:51:39.592"/>
    <p1510:client id="{EEE9072F-F51F-492F-BF80-82BC4B711D76}" v="3564" dt="2021-05-21T17:43:55.325"/>
    <p1510:client id="{F72D71A3-CFBF-4682-8E5C-A1CC4A1CF330}" v="5436" dt="2021-05-17T21:17:05.878"/>
    <p1510:client id="{FCBD83E7-986F-40DB-AE92-0B5544E3ABBC}" v="13" dt="2021-05-23T02:35:34.8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86470" autoAdjust="0"/>
  </p:normalViewPr>
  <p:slideViewPr>
    <p:cSldViewPr showGuides="1">
      <p:cViewPr>
        <p:scale>
          <a:sx n="100" d="100"/>
          <a:sy n="100" d="100"/>
        </p:scale>
        <p:origin x="-514" y="-634"/>
      </p:cViewPr>
      <p:guideLst>
        <p:guide orient="horz" pos="2160"/>
        <p:guide orient="horz" pos="1008"/>
        <p:guide orient="horz" pos="3792"/>
        <p:guide orient="horz" pos="336"/>
        <p:guide orient="horz" pos="1920"/>
        <p:guide orient="horz" pos="3984"/>
        <p:guide orient="horz" pos="1152"/>
        <p:guide pos="3839"/>
        <p:guide pos="671"/>
        <p:guide pos="7007"/>
        <p:guide pos="6143"/>
        <p:guide pos="3263"/>
        <p:guide pos="7391"/>
        <p:guide pos="3695"/>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63" d="100"/>
          <a:sy n="63" d="100"/>
        </p:scale>
        <p:origin x="3134"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CE221E-83ED-4F6C-BA5F-3F9E6FDB6953}" type="datetimeFigureOut">
              <a:rPr lang="en-US"/>
              <a:t>5/23/2021</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4CBEF8-5CDE-472B-839B-B8BB0C881006}" type="slidenum">
              <a:rPr/>
              <a:t>‹#›</a:t>
            </a:fld>
            <a:endParaRPr dirty="0"/>
          </a:p>
        </p:txBody>
      </p:sp>
    </p:spTree>
    <p:extLst>
      <p:ext uri="{BB962C8B-B14F-4D97-AF65-F5344CB8AC3E}">
        <p14:creationId xmlns:p14="http://schemas.microsoft.com/office/powerpoint/2010/main" val="4263289295"/>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853E5F-CE67-483C-A264-F17AC70E9CA2}" type="datetimeFigureOut">
              <a:rPr lang="en-US"/>
              <a:t>5/23/2021</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B98AFB-CB0D-4DFE-87B9-B4B0D0DE73CD}" type="slidenum">
              <a:rPr/>
              <a:t>‹#›</a:t>
            </a:fld>
            <a:endParaRPr dirty="0"/>
          </a:p>
        </p:txBody>
      </p:sp>
    </p:spTree>
    <p:extLst>
      <p:ext uri="{BB962C8B-B14F-4D97-AF65-F5344CB8AC3E}">
        <p14:creationId xmlns:p14="http://schemas.microsoft.com/office/powerpoint/2010/main" val="2512805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B98AFB-CB0D-4DFE-87B9-B4B0D0DE73CD}" type="slidenum">
              <a:rPr lang="en-US" smtClean="0"/>
              <a:t>1</a:t>
            </a:fld>
            <a:endParaRPr lang="en-US" dirty="0"/>
          </a:p>
        </p:txBody>
      </p:sp>
    </p:spTree>
    <p:extLst>
      <p:ext uri="{BB962C8B-B14F-4D97-AF65-F5344CB8AC3E}">
        <p14:creationId xmlns:p14="http://schemas.microsoft.com/office/powerpoint/2010/main" val="2864014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88825"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6675" y="2404534"/>
            <a:ext cx="7764913" cy="1646302"/>
          </a:xfrm>
        </p:spPr>
        <p:txBody>
          <a:bodyPr anchor="b">
            <a:noAutofit/>
          </a:bodyPr>
          <a:lstStyle>
            <a:lvl1pPr algn="r">
              <a:defRPr sz="9597">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1506675" y="4050834"/>
            <a:ext cx="7764913" cy="1096899"/>
          </a:xfrm>
        </p:spPr>
        <p:txBody>
          <a:bodyPr anchor="t"/>
          <a:lstStyle>
            <a:lvl1pPr marL="0" indent="0" algn="r">
              <a:buNone/>
              <a:defRPr>
                <a:solidFill>
                  <a:schemeClr val="tx1">
                    <a:lumMod val="50000"/>
                    <a:lumOff val="50000"/>
                  </a:schemeClr>
                </a:solidFill>
              </a:defRPr>
            </a:lvl1pPr>
            <a:lvl2pPr marL="812582" indent="0" algn="ctr">
              <a:buNone/>
              <a:defRPr>
                <a:solidFill>
                  <a:schemeClr val="tx1">
                    <a:tint val="75000"/>
                  </a:schemeClr>
                </a:solidFill>
              </a:defRPr>
            </a:lvl2pPr>
            <a:lvl3pPr marL="1625163" indent="0" algn="ctr">
              <a:buNone/>
              <a:defRPr>
                <a:solidFill>
                  <a:schemeClr val="tx1">
                    <a:tint val="75000"/>
                  </a:schemeClr>
                </a:solidFill>
              </a:defRPr>
            </a:lvl3pPr>
            <a:lvl4pPr marL="2437745" indent="0" algn="ctr">
              <a:buNone/>
              <a:defRPr>
                <a:solidFill>
                  <a:schemeClr val="tx1">
                    <a:tint val="75000"/>
                  </a:schemeClr>
                </a:solidFill>
              </a:defRPr>
            </a:lvl4pPr>
            <a:lvl5pPr marL="3250326" indent="0" algn="ctr">
              <a:buNone/>
              <a:defRPr>
                <a:solidFill>
                  <a:schemeClr val="tx1">
                    <a:tint val="75000"/>
                  </a:schemeClr>
                </a:solidFill>
              </a:defRPr>
            </a:lvl5pPr>
            <a:lvl6pPr marL="4062908" indent="0" algn="ctr">
              <a:buNone/>
              <a:defRPr>
                <a:solidFill>
                  <a:schemeClr val="tx1">
                    <a:tint val="75000"/>
                  </a:schemeClr>
                </a:solidFill>
              </a:defRPr>
            </a:lvl6pPr>
            <a:lvl7pPr marL="4875489" indent="0" algn="ctr">
              <a:buNone/>
              <a:defRPr>
                <a:solidFill>
                  <a:schemeClr val="tx1">
                    <a:tint val="75000"/>
                  </a:schemeClr>
                </a:solidFill>
              </a:defRPr>
            </a:lvl7pPr>
            <a:lvl8pPr marL="5688071" indent="0" algn="ctr">
              <a:buNone/>
              <a:defRPr>
                <a:solidFill>
                  <a:schemeClr val="tx1">
                    <a:tint val="75000"/>
                  </a:schemeClr>
                </a:solidFill>
              </a:defRPr>
            </a:lvl8pPr>
            <a:lvl9pPr marL="6500652"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9793118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159" y="609600"/>
            <a:ext cx="8594429" cy="3403600"/>
          </a:xfrm>
        </p:spPr>
        <p:txBody>
          <a:bodyPr anchor="ctr">
            <a:normAutofit/>
          </a:bodyPr>
          <a:lstStyle>
            <a:lvl1pPr algn="l">
              <a:defRPr sz="7820" b="0" cap="none"/>
            </a:lvl1pPr>
          </a:lstStyle>
          <a:p>
            <a:r>
              <a:rPr lang="en-US" dirty="0"/>
              <a:t>Click to edit Master title style</a:t>
            </a:r>
          </a:p>
        </p:txBody>
      </p:sp>
      <p:sp>
        <p:nvSpPr>
          <p:cNvPr id="3" name="Text Placeholder 2"/>
          <p:cNvSpPr>
            <a:spLocks noGrp="1"/>
          </p:cNvSpPr>
          <p:nvPr>
            <p:ph type="body" idx="1"/>
          </p:nvPr>
        </p:nvSpPr>
        <p:spPr>
          <a:xfrm>
            <a:off x="677159" y="4470400"/>
            <a:ext cx="8594429" cy="1570962"/>
          </a:xfrm>
        </p:spPr>
        <p:txBody>
          <a:bodyPr anchor="ctr">
            <a:normAutofit/>
          </a:bodyPr>
          <a:lstStyle>
            <a:lvl1pPr marL="0" indent="0" algn="l">
              <a:buNone/>
              <a:defRPr sz="3199">
                <a:solidFill>
                  <a:schemeClr val="tx1">
                    <a:lumMod val="75000"/>
                    <a:lumOff val="25000"/>
                  </a:schemeClr>
                </a:solidFill>
              </a:defRPr>
            </a:lvl1pPr>
            <a:lvl2pPr marL="812582" indent="0">
              <a:buNone/>
              <a:defRPr sz="3199">
                <a:solidFill>
                  <a:schemeClr val="tx1">
                    <a:tint val="75000"/>
                  </a:schemeClr>
                </a:solidFill>
              </a:defRPr>
            </a:lvl2pPr>
            <a:lvl3pPr marL="1625163" indent="0">
              <a:buNone/>
              <a:defRPr sz="2844">
                <a:solidFill>
                  <a:schemeClr val="tx1">
                    <a:tint val="75000"/>
                  </a:schemeClr>
                </a:solidFill>
              </a:defRPr>
            </a:lvl3pPr>
            <a:lvl4pPr marL="2437745" indent="0">
              <a:buNone/>
              <a:defRPr sz="2488">
                <a:solidFill>
                  <a:schemeClr val="tx1">
                    <a:tint val="75000"/>
                  </a:schemeClr>
                </a:solidFill>
              </a:defRPr>
            </a:lvl4pPr>
            <a:lvl5pPr marL="3250326" indent="0">
              <a:buNone/>
              <a:defRPr sz="2488">
                <a:solidFill>
                  <a:schemeClr val="tx1">
                    <a:tint val="75000"/>
                  </a:schemeClr>
                </a:solidFill>
              </a:defRPr>
            </a:lvl5pPr>
            <a:lvl6pPr marL="4062908" indent="0">
              <a:buNone/>
              <a:defRPr sz="2488">
                <a:solidFill>
                  <a:schemeClr val="tx1">
                    <a:tint val="75000"/>
                  </a:schemeClr>
                </a:solidFill>
              </a:defRPr>
            </a:lvl6pPr>
            <a:lvl7pPr marL="4875489" indent="0">
              <a:buNone/>
              <a:defRPr sz="2488">
                <a:solidFill>
                  <a:schemeClr val="tx1">
                    <a:tint val="75000"/>
                  </a:schemeClr>
                </a:solidFill>
              </a:defRPr>
            </a:lvl7pPr>
            <a:lvl8pPr marL="5688071" indent="0">
              <a:buNone/>
              <a:defRPr sz="2488">
                <a:solidFill>
                  <a:schemeClr val="tx1">
                    <a:tint val="75000"/>
                  </a:schemeClr>
                </a:solidFill>
              </a:defRPr>
            </a:lvl8pPr>
            <a:lvl9pPr marL="6500652" indent="0">
              <a:buNone/>
              <a:defRPr sz="2488">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95016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092" y="609600"/>
            <a:ext cx="8092026" cy="3022600"/>
          </a:xfrm>
        </p:spPr>
        <p:txBody>
          <a:bodyPr anchor="ctr">
            <a:normAutofit/>
          </a:bodyPr>
          <a:lstStyle>
            <a:lvl1pPr algn="l">
              <a:defRPr sz="7820" b="0" cap="none"/>
            </a:lvl1pPr>
          </a:lstStyle>
          <a:p>
            <a:r>
              <a:rPr lang="en-US" dirty="0"/>
              <a:t>Click to edit Master title style</a:t>
            </a:r>
          </a:p>
        </p:txBody>
      </p:sp>
      <p:sp>
        <p:nvSpPr>
          <p:cNvPr id="23" name="Text Placeholder 9"/>
          <p:cNvSpPr>
            <a:spLocks noGrp="1"/>
          </p:cNvSpPr>
          <p:nvPr>
            <p:ph type="body" sz="quarter" idx="13"/>
          </p:nvPr>
        </p:nvSpPr>
        <p:spPr>
          <a:xfrm>
            <a:off x="1365783" y="3632200"/>
            <a:ext cx="7222643" cy="381000"/>
          </a:xfrm>
        </p:spPr>
        <p:txBody>
          <a:bodyPr anchor="ctr">
            <a:noAutofit/>
          </a:bodyPr>
          <a:lstStyle>
            <a:lvl1pPr marL="0" indent="0">
              <a:buFontTx/>
              <a:buNone/>
              <a:defRPr sz="2844">
                <a:solidFill>
                  <a:schemeClr val="tx1">
                    <a:lumMod val="50000"/>
                    <a:lumOff val="50000"/>
                  </a:schemeClr>
                </a:solidFill>
              </a:defRPr>
            </a:lvl1pPr>
            <a:lvl2pPr marL="812582" indent="0">
              <a:buFontTx/>
              <a:buNone/>
              <a:defRPr/>
            </a:lvl2pPr>
            <a:lvl3pPr marL="1625163" indent="0">
              <a:buFontTx/>
              <a:buNone/>
              <a:defRPr/>
            </a:lvl3pPr>
            <a:lvl4pPr marL="2437745" indent="0">
              <a:buFontTx/>
              <a:buNone/>
              <a:defRPr/>
            </a:lvl4pPr>
            <a:lvl5pPr marL="3250326"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677159" y="4470400"/>
            <a:ext cx="8594429" cy="1570962"/>
          </a:xfrm>
        </p:spPr>
        <p:txBody>
          <a:bodyPr anchor="ctr">
            <a:normAutofit/>
          </a:bodyPr>
          <a:lstStyle>
            <a:lvl1pPr marL="0" indent="0" algn="l">
              <a:buNone/>
              <a:defRPr sz="3199">
                <a:solidFill>
                  <a:schemeClr val="tx1">
                    <a:lumMod val="75000"/>
                    <a:lumOff val="25000"/>
                  </a:schemeClr>
                </a:solidFill>
              </a:defRPr>
            </a:lvl1pPr>
            <a:lvl2pPr marL="812582" indent="0">
              <a:buNone/>
              <a:defRPr sz="3199">
                <a:solidFill>
                  <a:schemeClr val="tx1">
                    <a:tint val="75000"/>
                  </a:schemeClr>
                </a:solidFill>
              </a:defRPr>
            </a:lvl2pPr>
            <a:lvl3pPr marL="1625163" indent="0">
              <a:buNone/>
              <a:defRPr sz="2844">
                <a:solidFill>
                  <a:schemeClr val="tx1">
                    <a:tint val="75000"/>
                  </a:schemeClr>
                </a:solidFill>
              </a:defRPr>
            </a:lvl3pPr>
            <a:lvl4pPr marL="2437745" indent="0">
              <a:buNone/>
              <a:defRPr sz="2488">
                <a:solidFill>
                  <a:schemeClr val="tx1">
                    <a:tint val="75000"/>
                  </a:schemeClr>
                </a:solidFill>
              </a:defRPr>
            </a:lvl4pPr>
            <a:lvl5pPr marL="3250326" indent="0">
              <a:buNone/>
              <a:defRPr sz="2488">
                <a:solidFill>
                  <a:schemeClr val="tx1">
                    <a:tint val="75000"/>
                  </a:schemeClr>
                </a:solidFill>
              </a:defRPr>
            </a:lvl5pPr>
            <a:lvl6pPr marL="4062908" indent="0">
              <a:buNone/>
              <a:defRPr sz="2488">
                <a:solidFill>
                  <a:schemeClr val="tx1">
                    <a:tint val="75000"/>
                  </a:schemeClr>
                </a:solidFill>
              </a:defRPr>
            </a:lvl6pPr>
            <a:lvl7pPr marL="4875489" indent="0">
              <a:buNone/>
              <a:defRPr sz="2488">
                <a:solidFill>
                  <a:schemeClr val="tx1">
                    <a:tint val="75000"/>
                  </a:schemeClr>
                </a:solidFill>
              </a:defRPr>
            </a:lvl7pPr>
            <a:lvl8pPr marL="5688071" indent="0">
              <a:buNone/>
              <a:defRPr sz="2488">
                <a:solidFill>
                  <a:schemeClr val="tx1">
                    <a:tint val="75000"/>
                  </a:schemeClr>
                </a:solidFill>
              </a:defRPr>
            </a:lvl8pPr>
            <a:lvl9pPr marL="6500652" indent="0">
              <a:buNone/>
              <a:defRPr sz="2488">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729" y="790378"/>
            <a:ext cx="609441" cy="584776"/>
          </a:xfrm>
          <a:prstGeom prst="rect">
            <a:avLst/>
          </a:prstGeom>
        </p:spPr>
        <p:txBody>
          <a:bodyPr vert="horz" lIns="162518" tIns="81259" rIns="162518" bIns="81259" rtlCol="0" anchor="ctr">
            <a:noAutofit/>
          </a:bodyPr>
          <a:lstStyle/>
          <a:p>
            <a:pPr lvl="0"/>
            <a:r>
              <a:rPr lang="en-US" sz="14218" baseline="0" dirty="0">
                <a:ln w="3175" cmpd="sng">
                  <a:noFill/>
                </a:ln>
                <a:solidFill>
                  <a:schemeClr val="accent1"/>
                </a:solidFill>
                <a:effectLst/>
                <a:latin typeface="Arial"/>
              </a:rPr>
              <a:t>“</a:t>
            </a:r>
          </a:p>
        </p:txBody>
      </p:sp>
      <p:sp>
        <p:nvSpPr>
          <p:cNvPr id="22" name="TextBox 21"/>
          <p:cNvSpPr txBox="1"/>
          <p:nvPr/>
        </p:nvSpPr>
        <p:spPr>
          <a:xfrm>
            <a:off x="8890695" y="2886556"/>
            <a:ext cx="609441" cy="584776"/>
          </a:xfrm>
          <a:prstGeom prst="rect">
            <a:avLst/>
          </a:prstGeom>
        </p:spPr>
        <p:txBody>
          <a:bodyPr vert="horz" lIns="162518" tIns="81259" rIns="162518" bIns="81259" rtlCol="0" anchor="ctr">
            <a:noAutofit/>
          </a:bodyPr>
          <a:lstStyle/>
          <a:p>
            <a:pPr lvl="0"/>
            <a:r>
              <a:rPr lang="en-US" sz="14218"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531819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159" y="1931988"/>
            <a:ext cx="8594429" cy="2595460"/>
          </a:xfrm>
        </p:spPr>
        <p:txBody>
          <a:bodyPr anchor="b">
            <a:normAutofit/>
          </a:bodyPr>
          <a:lstStyle>
            <a:lvl1pPr algn="l">
              <a:defRPr sz="7820" b="0" cap="none"/>
            </a:lvl1pPr>
          </a:lstStyle>
          <a:p>
            <a:r>
              <a:rPr lang="en-US" dirty="0"/>
              <a:t>Click to edit Master title style</a:t>
            </a:r>
          </a:p>
        </p:txBody>
      </p:sp>
      <p:sp>
        <p:nvSpPr>
          <p:cNvPr id="3" name="Text Placeholder 2"/>
          <p:cNvSpPr>
            <a:spLocks noGrp="1"/>
          </p:cNvSpPr>
          <p:nvPr>
            <p:ph type="body" idx="1"/>
          </p:nvPr>
        </p:nvSpPr>
        <p:spPr>
          <a:xfrm>
            <a:off x="677159" y="4527448"/>
            <a:ext cx="8594429" cy="1513914"/>
          </a:xfrm>
        </p:spPr>
        <p:txBody>
          <a:bodyPr anchor="t">
            <a:normAutofit/>
          </a:bodyPr>
          <a:lstStyle>
            <a:lvl1pPr marL="0" indent="0" algn="l">
              <a:buNone/>
              <a:defRPr sz="3199">
                <a:solidFill>
                  <a:schemeClr val="tx1">
                    <a:lumMod val="75000"/>
                    <a:lumOff val="25000"/>
                  </a:schemeClr>
                </a:solidFill>
              </a:defRPr>
            </a:lvl1pPr>
            <a:lvl2pPr marL="812582" indent="0">
              <a:buNone/>
              <a:defRPr sz="3199">
                <a:solidFill>
                  <a:schemeClr val="tx1">
                    <a:tint val="75000"/>
                  </a:schemeClr>
                </a:solidFill>
              </a:defRPr>
            </a:lvl2pPr>
            <a:lvl3pPr marL="1625163" indent="0">
              <a:buNone/>
              <a:defRPr sz="2844">
                <a:solidFill>
                  <a:schemeClr val="tx1">
                    <a:tint val="75000"/>
                  </a:schemeClr>
                </a:solidFill>
              </a:defRPr>
            </a:lvl3pPr>
            <a:lvl4pPr marL="2437745" indent="0">
              <a:buNone/>
              <a:defRPr sz="2488">
                <a:solidFill>
                  <a:schemeClr val="tx1">
                    <a:tint val="75000"/>
                  </a:schemeClr>
                </a:solidFill>
              </a:defRPr>
            </a:lvl4pPr>
            <a:lvl5pPr marL="3250326" indent="0">
              <a:buNone/>
              <a:defRPr sz="2488">
                <a:solidFill>
                  <a:schemeClr val="tx1">
                    <a:tint val="75000"/>
                  </a:schemeClr>
                </a:solidFill>
              </a:defRPr>
            </a:lvl5pPr>
            <a:lvl6pPr marL="4062908" indent="0">
              <a:buNone/>
              <a:defRPr sz="2488">
                <a:solidFill>
                  <a:schemeClr val="tx1">
                    <a:tint val="75000"/>
                  </a:schemeClr>
                </a:solidFill>
              </a:defRPr>
            </a:lvl6pPr>
            <a:lvl7pPr marL="4875489" indent="0">
              <a:buNone/>
              <a:defRPr sz="2488">
                <a:solidFill>
                  <a:schemeClr val="tx1">
                    <a:tint val="75000"/>
                  </a:schemeClr>
                </a:solidFill>
              </a:defRPr>
            </a:lvl7pPr>
            <a:lvl8pPr marL="5688071" indent="0">
              <a:buNone/>
              <a:defRPr sz="2488">
                <a:solidFill>
                  <a:schemeClr val="tx1">
                    <a:tint val="75000"/>
                  </a:schemeClr>
                </a:solidFill>
              </a:defRPr>
            </a:lvl8pPr>
            <a:lvl9pPr marL="6500652" indent="0">
              <a:buNone/>
              <a:defRPr sz="2488">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907633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092" y="609600"/>
            <a:ext cx="8092026" cy="3022600"/>
          </a:xfrm>
        </p:spPr>
        <p:txBody>
          <a:bodyPr anchor="ctr">
            <a:normAutofit/>
          </a:bodyPr>
          <a:lstStyle>
            <a:lvl1pPr algn="l">
              <a:defRPr sz="7820" b="0" cap="none"/>
            </a:lvl1pPr>
          </a:lstStyle>
          <a:p>
            <a:r>
              <a:rPr lang="en-US" dirty="0"/>
              <a:t>Click to edit Master title style</a:t>
            </a:r>
          </a:p>
        </p:txBody>
      </p:sp>
      <p:sp>
        <p:nvSpPr>
          <p:cNvPr id="23" name="Text Placeholder 9"/>
          <p:cNvSpPr>
            <a:spLocks noGrp="1"/>
          </p:cNvSpPr>
          <p:nvPr>
            <p:ph type="body" sz="quarter" idx="13"/>
          </p:nvPr>
        </p:nvSpPr>
        <p:spPr>
          <a:xfrm>
            <a:off x="677156" y="4013200"/>
            <a:ext cx="8594430" cy="514248"/>
          </a:xfrm>
        </p:spPr>
        <p:txBody>
          <a:bodyPr anchor="b">
            <a:noAutofit/>
          </a:bodyPr>
          <a:lstStyle>
            <a:lvl1pPr marL="0" indent="0">
              <a:buFontTx/>
              <a:buNone/>
              <a:defRPr sz="4266">
                <a:solidFill>
                  <a:schemeClr val="tx1">
                    <a:lumMod val="75000"/>
                    <a:lumOff val="25000"/>
                  </a:schemeClr>
                </a:solidFill>
              </a:defRPr>
            </a:lvl1pPr>
            <a:lvl2pPr marL="812582" indent="0">
              <a:buFontTx/>
              <a:buNone/>
              <a:defRPr/>
            </a:lvl2pPr>
            <a:lvl3pPr marL="1625163" indent="0">
              <a:buFontTx/>
              <a:buNone/>
              <a:defRPr/>
            </a:lvl3pPr>
            <a:lvl4pPr marL="2437745" indent="0">
              <a:buFontTx/>
              <a:buNone/>
              <a:defRPr/>
            </a:lvl4pPr>
            <a:lvl5pPr marL="3250326"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677159" y="4527448"/>
            <a:ext cx="8594429" cy="1513914"/>
          </a:xfrm>
        </p:spPr>
        <p:txBody>
          <a:bodyPr anchor="t">
            <a:normAutofit/>
          </a:bodyPr>
          <a:lstStyle>
            <a:lvl1pPr marL="0" indent="0" algn="l">
              <a:buNone/>
              <a:defRPr sz="3199">
                <a:solidFill>
                  <a:schemeClr val="tx1">
                    <a:lumMod val="50000"/>
                    <a:lumOff val="50000"/>
                  </a:schemeClr>
                </a:solidFill>
              </a:defRPr>
            </a:lvl1pPr>
            <a:lvl2pPr marL="812582" indent="0">
              <a:buNone/>
              <a:defRPr sz="3199">
                <a:solidFill>
                  <a:schemeClr val="tx1">
                    <a:tint val="75000"/>
                  </a:schemeClr>
                </a:solidFill>
              </a:defRPr>
            </a:lvl2pPr>
            <a:lvl3pPr marL="1625163" indent="0">
              <a:buNone/>
              <a:defRPr sz="2844">
                <a:solidFill>
                  <a:schemeClr val="tx1">
                    <a:tint val="75000"/>
                  </a:schemeClr>
                </a:solidFill>
              </a:defRPr>
            </a:lvl3pPr>
            <a:lvl4pPr marL="2437745" indent="0">
              <a:buNone/>
              <a:defRPr sz="2488">
                <a:solidFill>
                  <a:schemeClr val="tx1">
                    <a:tint val="75000"/>
                  </a:schemeClr>
                </a:solidFill>
              </a:defRPr>
            </a:lvl4pPr>
            <a:lvl5pPr marL="3250326" indent="0">
              <a:buNone/>
              <a:defRPr sz="2488">
                <a:solidFill>
                  <a:schemeClr val="tx1">
                    <a:tint val="75000"/>
                  </a:schemeClr>
                </a:solidFill>
              </a:defRPr>
            </a:lvl5pPr>
            <a:lvl6pPr marL="4062908" indent="0">
              <a:buNone/>
              <a:defRPr sz="2488">
                <a:solidFill>
                  <a:schemeClr val="tx1">
                    <a:tint val="75000"/>
                  </a:schemeClr>
                </a:solidFill>
              </a:defRPr>
            </a:lvl6pPr>
            <a:lvl7pPr marL="4875489" indent="0">
              <a:buNone/>
              <a:defRPr sz="2488">
                <a:solidFill>
                  <a:schemeClr val="tx1">
                    <a:tint val="75000"/>
                  </a:schemeClr>
                </a:solidFill>
              </a:defRPr>
            </a:lvl7pPr>
            <a:lvl8pPr marL="5688071" indent="0">
              <a:buNone/>
              <a:defRPr sz="2488">
                <a:solidFill>
                  <a:schemeClr val="tx1">
                    <a:tint val="75000"/>
                  </a:schemeClr>
                </a:solidFill>
              </a:defRPr>
            </a:lvl8pPr>
            <a:lvl9pPr marL="6500652" indent="0">
              <a:buNone/>
              <a:defRPr sz="2488">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729" y="790378"/>
            <a:ext cx="609441" cy="584776"/>
          </a:xfrm>
          <a:prstGeom prst="rect">
            <a:avLst/>
          </a:prstGeom>
        </p:spPr>
        <p:txBody>
          <a:bodyPr vert="horz" lIns="162518" tIns="81259" rIns="162518" bIns="81259" rtlCol="0" anchor="ctr">
            <a:noAutofit/>
          </a:bodyPr>
          <a:lstStyle/>
          <a:p>
            <a:pPr lvl="0"/>
            <a:r>
              <a:rPr lang="en-US" sz="14218" baseline="0" dirty="0">
                <a:ln w="3175" cmpd="sng">
                  <a:noFill/>
                </a:ln>
                <a:solidFill>
                  <a:schemeClr val="accent1"/>
                </a:solidFill>
                <a:effectLst/>
                <a:latin typeface="Arial"/>
              </a:rPr>
              <a:t>“</a:t>
            </a:r>
          </a:p>
        </p:txBody>
      </p:sp>
      <p:sp>
        <p:nvSpPr>
          <p:cNvPr id="25" name="TextBox 24"/>
          <p:cNvSpPr txBox="1"/>
          <p:nvPr/>
        </p:nvSpPr>
        <p:spPr>
          <a:xfrm>
            <a:off x="8890695" y="2886556"/>
            <a:ext cx="609441" cy="584776"/>
          </a:xfrm>
          <a:prstGeom prst="rect">
            <a:avLst/>
          </a:prstGeom>
        </p:spPr>
        <p:txBody>
          <a:bodyPr vert="horz" lIns="162518" tIns="81259" rIns="162518" bIns="81259" rtlCol="0" anchor="ctr">
            <a:noAutofit/>
          </a:bodyPr>
          <a:lstStyle/>
          <a:p>
            <a:pPr lvl="0"/>
            <a:r>
              <a:rPr lang="en-US" sz="14218"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686103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621" y="609600"/>
            <a:ext cx="8585966" cy="3022600"/>
          </a:xfrm>
        </p:spPr>
        <p:txBody>
          <a:bodyPr anchor="ctr">
            <a:normAutofit/>
          </a:bodyPr>
          <a:lstStyle>
            <a:lvl1pPr algn="l">
              <a:defRPr sz="7820" b="0" cap="none"/>
            </a:lvl1pPr>
          </a:lstStyle>
          <a:p>
            <a:r>
              <a:rPr lang="en-US" dirty="0"/>
              <a:t>Click to edit Master title style</a:t>
            </a:r>
          </a:p>
        </p:txBody>
      </p:sp>
      <p:sp>
        <p:nvSpPr>
          <p:cNvPr id="23" name="Text Placeholder 9"/>
          <p:cNvSpPr>
            <a:spLocks noGrp="1"/>
          </p:cNvSpPr>
          <p:nvPr>
            <p:ph type="body" sz="quarter" idx="13"/>
          </p:nvPr>
        </p:nvSpPr>
        <p:spPr>
          <a:xfrm>
            <a:off x="677156" y="4013200"/>
            <a:ext cx="8594430" cy="514248"/>
          </a:xfrm>
        </p:spPr>
        <p:txBody>
          <a:bodyPr anchor="b">
            <a:noAutofit/>
          </a:bodyPr>
          <a:lstStyle>
            <a:lvl1pPr marL="0" indent="0">
              <a:buFontTx/>
              <a:buNone/>
              <a:defRPr sz="4266">
                <a:solidFill>
                  <a:schemeClr val="accent1"/>
                </a:solidFill>
              </a:defRPr>
            </a:lvl1pPr>
            <a:lvl2pPr marL="812582" indent="0">
              <a:buFontTx/>
              <a:buNone/>
              <a:defRPr/>
            </a:lvl2pPr>
            <a:lvl3pPr marL="1625163" indent="0">
              <a:buFontTx/>
              <a:buNone/>
              <a:defRPr/>
            </a:lvl3pPr>
            <a:lvl4pPr marL="2437745" indent="0">
              <a:buFontTx/>
              <a:buNone/>
              <a:defRPr/>
            </a:lvl4pPr>
            <a:lvl5pPr marL="3250326"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677159" y="4527448"/>
            <a:ext cx="8594429" cy="1513914"/>
          </a:xfrm>
        </p:spPr>
        <p:txBody>
          <a:bodyPr anchor="t">
            <a:normAutofit/>
          </a:bodyPr>
          <a:lstStyle>
            <a:lvl1pPr marL="0" indent="0" algn="l">
              <a:buNone/>
              <a:defRPr sz="3199">
                <a:solidFill>
                  <a:schemeClr val="tx1">
                    <a:lumMod val="50000"/>
                    <a:lumOff val="50000"/>
                  </a:schemeClr>
                </a:solidFill>
              </a:defRPr>
            </a:lvl1pPr>
            <a:lvl2pPr marL="812582" indent="0">
              <a:buNone/>
              <a:defRPr sz="3199">
                <a:solidFill>
                  <a:schemeClr val="tx1">
                    <a:tint val="75000"/>
                  </a:schemeClr>
                </a:solidFill>
              </a:defRPr>
            </a:lvl2pPr>
            <a:lvl3pPr marL="1625163" indent="0">
              <a:buNone/>
              <a:defRPr sz="2844">
                <a:solidFill>
                  <a:schemeClr val="tx1">
                    <a:tint val="75000"/>
                  </a:schemeClr>
                </a:solidFill>
              </a:defRPr>
            </a:lvl3pPr>
            <a:lvl4pPr marL="2437745" indent="0">
              <a:buNone/>
              <a:defRPr sz="2488">
                <a:solidFill>
                  <a:schemeClr val="tx1">
                    <a:tint val="75000"/>
                  </a:schemeClr>
                </a:solidFill>
              </a:defRPr>
            </a:lvl4pPr>
            <a:lvl5pPr marL="3250326" indent="0">
              <a:buNone/>
              <a:defRPr sz="2488">
                <a:solidFill>
                  <a:schemeClr val="tx1">
                    <a:tint val="75000"/>
                  </a:schemeClr>
                </a:solidFill>
              </a:defRPr>
            </a:lvl5pPr>
            <a:lvl6pPr marL="4062908" indent="0">
              <a:buNone/>
              <a:defRPr sz="2488">
                <a:solidFill>
                  <a:schemeClr val="tx1">
                    <a:tint val="75000"/>
                  </a:schemeClr>
                </a:solidFill>
              </a:defRPr>
            </a:lvl6pPr>
            <a:lvl7pPr marL="4875489" indent="0">
              <a:buNone/>
              <a:defRPr sz="2488">
                <a:solidFill>
                  <a:schemeClr val="tx1">
                    <a:tint val="75000"/>
                  </a:schemeClr>
                </a:solidFill>
              </a:defRPr>
            </a:lvl7pPr>
            <a:lvl8pPr marL="5688071" indent="0">
              <a:buNone/>
              <a:defRPr sz="2488">
                <a:solidFill>
                  <a:schemeClr val="tx1">
                    <a:tint val="75000"/>
                  </a:schemeClr>
                </a:solidFill>
              </a:defRPr>
            </a:lvl8pPr>
            <a:lvl9pPr marL="6500652" indent="0">
              <a:buNone/>
              <a:defRPr sz="2488">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783177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5C6B4A9-1611-4792-9094-5F34BCA07E0B}" type="datetimeFigureOut">
              <a:rPr lang="en-US" dirty="0"/>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12061533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5599" y="609600"/>
            <a:ext cx="1304403" cy="5251451"/>
          </a:xfrm>
        </p:spPr>
        <p:txBody>
          <a:bodyPr vert="eaVert" anchor="ctr"/>
          <a:lstStyle/>
          <a:p>
            <a:r>
              <a:rPr lang="en-US" dirty="0"/>
              <a:t>Click to edit Master title style</a:t>
            </a:r>
          </a:p>
        </p:txBody>
      </p:sp>
      <p:sp>
        <p:nvSpPr>
          <p:cNvPr id="3" name="Vertical Text Placeholder 2"/>
          <p:cNvSpPr>
            <a:spLocks noGrp="1"/>
          </p:cNvSpPr>
          <p:nvPr>
            <p:ph type="body" orient="vert" idx="1"/>
          </p:nvPr>
        </p:nvSpPr>
        <p:spPr>
          <a:xfrm>
            <a:off x="677159" y="609600"/>
            <a:ext cx="7058311" cy="525145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65163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6398"/>
            </a:lvl1p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01293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159" y="2700868"/>
            <a:ext cx="8594429" cy="1826581"/>
          </a:xfrm>
        </p:spPr>
        <p:txBody>
          <a:bodyPr anchor="b"/>
          <a:lstStyle>
            <a:lvl1pPr algn="l">
              <a:defRPr sz="7109" b="0" cap="none"/>
            </a:lvl1pPr>
          </a:lstStyle>
          <a:p>
            <a:r>
              <a:rPr lang="en-US" dirty="0"/>
              <a:t>Click to edit Master title style</a:t>
            </a:r>
          </a:p>
        </p:txBody>
      </p:sp>
      <p:sp>
        <p:nvSpPr>
          <p:cNvPr id="3" name="Text Placeholder 2"/>
          <p:cNvSpPr>
            <a:spLocks noGrp="1"/>
          </p:cNvSpPr>
          <p:nvPr>
            <p:ph type="body" idx="1"/>
          </p:nvPr>
        </p:nvSpPr>
        <p:spPr>
          <a:xfrm>
            <a:off x="677159" y="4527448"/>
            <a:ext cx="8594429" cy="860400"/>
          </a:xfrm>
        </p:spPr>
        <p:txBody>
          <a:bodyPr anchor="t"/>
          <a:lstStyle>
            <a:lvl1pPr marL="0" indent="0" algn="l">
              <a:buNone/>
              <a:defRPr sz="3555">
                <a:solidFill>
                  <a:schemeClr val="tx1">
                    <a:lumMod val="50000"/>
                    <a:lumOff val="50000"/>
                  </a:schemeClr>
                </a:solidFill>
              </a:defRPr>
            </a:lvl1pPr>
            <a:lvl2pPr marL="812582" indent="0">
              <a:buNone/>
              <a:defRPr sz="3199">
                <a:solidFill>
                  <a:schemeClr val="tx1">
                    <a:tint val="75000"/>
                  </a:schemeClr>
                </a:solidFill>
              </a:defRPr>
            </a:lvl2pPr>
            <a:lvl3pPr marL="1625163" indent="0">
              <a:buNone/>
              <a:defRPr sz="2844">
                <a:solidFill>
                  <a:schemeClr val="tx1">
                    <a:tint val="75000"/>
                  </a:schemeClr>
                </a:solidFill>
              </a:defRPr>
            </a:lvl3pPr>
            <a:lvl4pPr marL="2437745" indent="0">
              <a:buNone/>
              <a:defRPr sz="2488">
                <a:solidFill>
                  <a:schemeClr val="tx1">
                    <a:tint val="75000"/>
                  </a:schemeClr>
                </a:solidFill>
              </a:defRPr>
            </a:lvl4pPr>
            <a:lvl5pPr marL="3250326" indent="0">
              <a:buNone/>
              <a:defRPr sz="2488">
                <a:solidFill>
                  <a:schemeClr val="tx1">
                    <a:tint val="75000"/>
                  </a:schemeClr>
                </a:solidFill>
              </a:defRPr>
            </a:lvl5pPr>
            <a:lvl6pPr marL="4062908" indent="0">
              <a:buNone/>
              <a:defRPr sz="2488">
                <a:solidFill>
                  <a:schemeClr val="tx1">
                    <a:tint val="75000"/>
                  </a:schemeClr>
                </a:solidFill>
              </a:defRPr>
            </a:lvl6pPr>
            <a:lvl7pPr marL="4875489" indent="0">
              <a:buNone/>
              <a:defRPr sz="2488">
                <a:solidFill>
                  <a:schemeClr val="tx1">
                    <a:tint val="75000"/>
                  </a:schemeClr>
                </a:solidFill>
              </a:defRPr>
            </a:lvl7pPr>
            <a:lvl8pPr marL="5688071" indent="0">
              <a:buNone/>
              <a:defRPr sz="2488">
                <a:solidFill>
                  <a:schemeClr val="tx1">
                    <a:tint val="75000"/>
                  </a:schemeClr>
                </a:solidFill>
              </a:defRPr>
            </a:lvl8pPr>
            <a:lvl9pPr marL="6500652" indent="0">
              <a:buNone/>
              <a:defRPr sz="2488">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91833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77158" y="2160589"/>
            <a:ext cx="4182945" cy="388077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088645" y="2160590"/>
            <a:ext cx="4182944" cy="38807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EB712588-04B1-427B-82EE-E8DB90309F08}" type="datetimeFigureOut">
              <a:rPr lang="en-US" dirty="0"/>
              <a:t>5/23/2021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extLst>
      <p:ext uri="{BB962C8B-B14F-4D97-AF65-F5344CB8AC3E}">
        <p14:creationId xmlns:p14="http://schemas.microsoft.com/office/powerpoint/2010/main" val="9571798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75570" y="2160983"/>
            <a:ext cx="4184533" cy="576262"/>
          </a:xfrm>
        </p:spPr>
        <p:txBody>
          <a:bodyPr anchor="b">
            <a:noAutofit/>
          </a:bodyPr>
          <a:lstStyle>
            <a:lvl1pPr marL="0" indent="0">
              <a:buNone/>
              <a:defRPr sz="4266" b="0"/>
            </a:lvl1pPr>
            <a:lvl2pPr marL="812582" indent="0">
              <a:buNone/>
              <a:defRPr sz="3555" b="1"/>
            </a:lvl2pPr>
            <a:lvl3pPr marL="1625163" indent="0">
              <a:buNone/>
              <a:defRPr sz="3199" b="1"/>
            </a:lvl3pPr>
            <a:lvl4pPr marL="2437745" indent="0">
              <a:buNone/>
              <a:defRPr sz="2844" b="1"/>
            </a:lvl4pPr>
            <a:lvl5pPr marL="3250326" indent="0">
              <a:buNone/>
              <a:defRPr sz="2844" b="1"/>
            </a:lvl5pPr>
            <a:lvl6pPr marL="4062908" indent="0">
              <a:buNone/>
              <a:defRPr sz="2844" b="1"/>
            </a:lvl6pPr>
            <a:lvl7pPr marL="4875489" indent="0">
              <a:buNone/>
              <a:defRPr sz="2844" b="1"/>
            </a:lvl7pPr>
            <a:lvl8pPr marL="5688071" indent="0">
              <a:buNone/>
              <a:defRPr sz="2844" b="1"/>
            </a:lvl8pPr>
            <a:lvl9pPr marL="6500652" indent="0">
              <a:buNone/>
              <a:defRPr sz="2844" b="1"/>
            </a:lvl9pPr>
          </a:lstStyle>
          <a:p>
            <a:pPr lvl="0"/>
            <a:r>
              <a:rPr lang="en-US" dirty="0"/>
              <a:t>Click to edit Master text styles</a:t>
            </a:r>
          </a:p>
        </p:txBody>
      </p:sp>
      <p:sp>
        <p:nvSpPr>
          <p:cNvPr id="4" name="Content Placeholder 3"/>
          <p:cNvSpPr>
            <a:spLocks noGrp="1"/>
          </p:cNvSpPr>
          <p:nvPr>
            <p:ph sz="half" idx="2"/>
          </p:nvPr>
        </p:nvSpPr>
        <p:spPr>
          <a:xfrm>
            <a:off x="675570" y="2737246"/>
            <a:ext cx="4184533" cy="330411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087058" y="2160983"/>
            <a:ext cx="4184528" cy="576262"/>
          </a:xfrm>
        </p:spPr>
        <p:txBody>
          <a:bodyPr anchor="b">
            <a:noAutofit/>
          </a:bodyPr>
          <a:lstStyle>
            <a:lvl1pPr marL="0" indent="0">
              <a:buNone/>
              <a:defRPr sz="4266" b="0"/>
            </a:lvl1pPr>
            <a:lvl2pPr marL="812582" indent="0">
              <a:buNone/>
              <a:defRPr sz="3555" b="1"/>
            </a:lvl2pPr>
            <a:lvl3pPr marL="1625163" indent="0">
              <a:buNone/>
              <a:defRPr sz="3199" b="1"/>
            </a:lvl3pPr>
            <a:lvl4pPr marL="2437745" indent="0">
              <a:buNone/>
              <a:defRPr sz="2844" b="1"/>
            </a:lvl4pPr>
            <a:lvl5pPr marL="3250326" indent="0">
              <a:buNone/>
              <a:defRPr sz="2844" b="1"/>
            </a:lvl5pPr>
            <a:lvl6pPr marL="4062908" indent="0">
              <a:buNone/>
              <a:defRPr sz="2844" b="1"/>
            </a:lvl6pPr>
            <a:lvl7pPr marL="4875489" indent="0">
              <a:buNone/>
              <a:defRPr sz="2844" b="1"/>
            </a:lvl7pPr>
            <a:lvl8pPr marL="5688071" indent="0">
              <a:buNone/>
              <a:defRPr sz="2844" b="1"/>
            </a:lvl8pPr>
            <a:lvl9pPr marL="6500652" indent="0">
              <a:buNone/>
              <a:defRPr sz="2844" b="1"/>
            </a:lvl9pPr>
          </a:lstStyle>
          <a:p>
            <a:pPr lvl="0"/>
            <a:r>
              <a:rPr lang="en-US" dirty="0"/>
              <a:t>Click to edit Master text styles</a:t>
            </a:r>
          </a:p>
        </p:txBody>
      </p:sp>
      <p:sp>
        <p:nvSpPr>
          <p:cNvPr id="6" name="Content Placeholder 5"/>
          <p:cNvSpPr>
            <a:spLocks noGrp="1"/>
          </p:cNvSpPr>
          <p:nvPr>
            <p:ph sz="quarter" idx="4"/>
          </p:nvPr>
        </p:nvSpPr>
        <p:spPr>
          <a:xfrm>
            <a:off x="5087059" y="2737246"/>
            <a:ext cx="4184527" cy="330411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54902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158" y="609600"/>
            <a:ext cx="8594429" cy="1320800"/>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0633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29475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158" y="1498604"/>
            <a:ext cx="3853524" cy="1278466"/>
          </a:xfrm>
        </p:spPr>
        <p:txBody>
          <a:bodyPr anchor="b">
            <a:normAutofit/>
          </a:bodyPr>
          <a:lstStyle>
            <a:lvl1pPr>
              <a:defRPr sz="3555"/>
            </a:lvl1pPr>
          </a:lstStyle>
          <a:p>
            <a:r>
              <a:rPr lang="en-US" dirty="0"/>
              <a:t>Click to edit Master title style</a:t>
            </a:r>
          </a:p>
        </p:txBody>
      </p:sp>
      <p:sp>
        <p:nvSpPr>
          <p:cNvPr id="3" name="Content Placeholder 2"/>
          <p:cNvSpPr>
            <a:spLocks noGrp="1"/>
          </p:cNvSpPr>
          <p:nvPr>
            <p:ph idx="1"/>
          </p:nvPr>
        </p:nvSpPr>
        <p:spPr>
          <a:xfrm>
            <a:off x="4759222" y="514925"/>
            <a:ext cx="4512366" cy="552643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77158" y="2777069"/>
            <a:ext cx="3853524" cy="2584449"/>
          </a:xfrm>
        </p:spPr>
        <p:txBody>
          <a:bodyPr>
            <a:normAutofit/>
          </a:bodyPr>
          <a:lstStyle>
            <a:lvl1pPr marL="0" indent="0">
              <a:buNone/>
              <a:defRPr sz="2488"/>
            </a:lvl1pPr>
            <a:lvl2pPr marL="812338" indent="0">
              <a:buNone/>
              <a:defRPr sz="2488"/>
            </a:lvl2pPr>
            <a:lvl3pPr marL="1624676" indent="0">
              <a:buNone/>
              <a:defRPr sz="2133"/>
            </a:lvl3pPr>
            <a:lvl4pPr marL="2437014" indent="0">
              <a:buNone/>
              <a:defRPr sz="1777"/>
            </a:lvl4pPr>
            <a:lvl5pPr marL="3249351" indent="0">
              <a:buNone/>
              <a:defRPr sz="1777"/>
            </a:lvl5pPr>
            <a:lvl6pPr marL="4061689" indent="0">
              <a:buNone/>
              <a:defRPr sz="1777"/>
            </a:lvl6pPr>
            <a:lvl7pPr marL="4874027" indent="0">
              <a:buNone/>
              <a:defRPr sz="1777"/>
            </a:lvl7pPr>
            <a:lvl8pPr marL="5686365" indent="0">
              <a:buNone/>
              <a:defRPr sz="1777"/>
            </a:lvl8pPr>
            <a:lvl9pPr marL="6498703" indent="0">
              <a:buNone/>
              <a:defRPr sz="1777"/>
            </a:lvl9pPr>
          </a:lstStyle>
          <a:p>
            <a:pPr lvl="0"/>
            <a:r>
              <a:rPr lang="en-US" dirty="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5/23/2021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2778033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158" y="4800600"/>
            <a:ext cx="8594428" cy="566738"/>
          </a:xfrm>
        </p:spPr>
        <p:txBody>
          <a:bodyPr anchor="b">
            <a:normAutofit/>
          </a:bodyPr>
          <a:lstStyle>
            <a:lvl1pPr algn="l">
              <a:defRPr sz="4266" b="0"/>
            </a:lvl1pPr>
          </a:lstStyle>
          <a:p>
            <a:r>
              <a:rPr lang="en-US" dirty="0"/>
              <a:t>Click to edit Master title style</a:t>
            </a:r>
          </a:p>
        </p:txBody>
      </p:sp>
      <p:sp>
        <p:nvSpPr>
          <p:cNvPr id="3" name="Picture Placeholder 2"/>
          <p:cNvSpPr>
            <a:spLocks noGrp="1" noChangeAspect="1"/>
          </p:cNvSpPr>
          <p:nvPr>
            <p:ph type="pic" idx="1"/>
          </p:nvPr>
        </p:nvSpPr>
        <p:spPr>
          <a:xfrm>
            <a:off x="677158" y="609600"/>
            <a:ext cx="8594429" cy="3845718"/>
          </a:xfrm>
        </p:spPr>
        <p:txBody>
          <a:bodyPr anchor="t">
            <a:normAutofit/>
          </a:bodyPr>
          <a:lstStyle>
            <a:lvl1pPr marL="0" indent="0" algn="ctr">
              <a:buNone/>
              <a:defRPr sz="2844"/>
            </a:lvl1pPr>
            <a:lvl2pPr marL="812582" indent="0">
              <a:buNone/>
              <a:defRPr sz="2844"/>
            </a:lvl2pPr>
            <a:lvl3pPr marL="1625163" indent="0">
              <a:buNone/>
              <a:defRPr sz="2844"/>
            </a:lvl3pPr>
            <a:lvl4pPr marL="2437745" indent="0">
              <a:buNone/>
              <a:defRPr sz="2844"/>
            </a:lvl4pPr>
            <a:lvl5pPr marL="3250326" indent="0">
              <a:buNone/>
              <a:defRPr sz="2844"/>
            </a:lvl5pPr>
            <a:lvl6pPr marL="4062908" indent="0">
              <a:buNone/>
              <a:defRPr sz="2844"/>
            </a:lvl6pPr>
            <a:lvl7pPr marL="4875489" indent="0">
              <a:buNone/>
              <a:defRPr sz="2844"/>
            </a:lvl7pPr>
            <a:lvl8pPr marL="5688071" indent="0">
              <a:buNone/>
              <a:defRPr sz="2844"/>
            </a:lvl8pPr>
            <a:lvl9pPr marL="6500652" indent="0">
              <a:buNone/>
              <a:defRPr sz="2844"/>
            </a:lvl9pPr>
          </a:lstStyle>
          <a:p>
            <a:endParaRPr lang="en-US" dirty="0"/>
          </a:p>
        </p:txBody>
      </p:sp>
      <p:sp>
        <p:nvSpPr>
          <p:cNvPr id="4" name="Text Placeholder 3"/>
          <p:cNvSpPr>
            <a:spLocks noGrp="1"/>
          </p:cNvSpPr>
          <p:nvPr>
            <p:ph type="body" sz="half" idx="2"/>
          </p:nvPr>
        </p:nvSpPr>
        <p:spPr>
          <a:xfrm>
            <a:off x="677158" y="5367338"/>
            <a:ext cx="8594428" cy="674024"/>
          </a:xfrm>
        </p:spPr>
        <p:txBody>
          <a:bodyPr>
            <a:normAutofit/>
          </a:bodyPr>
          <a:lstStyle>
            <a:lvl1pPr marL="0" indent="0">
              <a:buNone/>
              <a:defRPr sz="2133"/>
            </a:lvl1pPr>
            <a:lvl2pPr marL="812582" indent="0">
              <a:buNone/>
              <a:defRPr sz="2133"/>
            </a:lvl2pPr>
            <a:lvl3pPr marL="1625163" indent="0">
              <a:buNone/>
              <a:defRPr sz="1777"/>
            </a:lvl3pPr>
            <a:lvl4pPr marL="2437745" indent="0">
              <a:buNone/>
              <a:defRPr sz="1600"/>
            </a:lvl4pPr>
            <a:lvl5pPr marL="3250326" indent="0">
              <a:buNone/>
              <a:defRPr sz="1600"/>
            </a:lvl5pPr>
            <a:lvl6pPr marL="4062908" indent="0">
              <a:buNone/>
              <a:defRPr sz="1600"/>
            </a:lvl6pPr>
            <a:lvl7pPr marL="4875489" indent="0">
              <a:buNone/>
              <a:defRPr sz="1600"/>
            </a:lvl7pPr>
            <a:lvl8pPr marL="5688071" indent="0">
              <a:buNone/>
              <a:defRPr sz="1600"/>
            </a:lvl8pPr>
            <a:lvl9pPr marL="6500652" indent="0">
              <a:buNone/>
              <a:defRPr sz="16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414914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88825"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158" y="609600"/>
            <a:ext cx="8594429" cy="132080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677158" y="2160590"/>
            <a:ext cx="8594429" cy="388077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03257" y="6041363"/>
            <a:ext cx="911702"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61BEF0D-F0BB-DE4B-95CE-6DB70DBA9567}" type="datetimeFigureOut">
              <a:rPr lang="en-US" dirty="0"/>
              <a:pPr/>
              <a:t>5/23/2021</a:t>
            </a:fld>
            <a:endParaRPr lang="en-US" dirty="0"/>
          </a:p>
        </p:txBody>
      </p:sp>
      <p:sp>
        <p:nvSpPr>
          <p:cNvPr id="5" name="Footer Placeholder 4"/>
          <p:cNvSpPr>
            <a:spLocks noGrp="1"/>
          </p:cNvSpPr>
          <p:nvPr>
            <p:ph type="ftr" sz="quarter" idx="3"/>
          </p:nvPr>
        </p:nvSpPr>
        <p:spPr>
          <a:xfrm>
            <a:off x="677158" y="6041363"/>
            <a:ext cx="6295972" cy="365125"/>
          </a:xfrm>
          <a:prstGeom prst="rect">
            <a:avLst/>
          </a:prstGeom>
        </p:spPr>
        <p:txBody>
          <a:bodyPr vert="horz" lIns="91440" tIns="45720" rIns="91440" bIns="45720" rtlCol="0" anchor="ctr"/>
          <a:lstStyle>
            <a:lvl1pPr algn="l">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88426" y="6041363"/>
            <a:ext cx="683161" cy="365125"/>
          </a:xfrm>
          <a:prstGeom prst="rect">
            <a:avLst/>
          </a:prstGeom>
        </p:spPr>
        <p:txBody>
          <a:bodyPr vert="horz" lIns="91440" tIns="45720" rIns="91440" bIns="45720" rtlCol="0" anchor="ctr"/>
          <a:lstStyle>
            <a:lvl1pPr algn="r">
              <a:defRPr sz="16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10896089"/>
      </p:ext>
    </p:extLst>
  </p:cSld>
  <p:clrMap bg1="dk1" tx1="lt1" bg2="dk2" tx2="lt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 id="2147483739"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Course2/Advanced-Data-Science-Project/blob/master/PresentationPart2.pptx"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D5FD13B3-3F58-4777-997E-5447AA079DE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88828" cy="6866467"/>
            <a:chOff x="0" y="-8467"/>
            <a:chExt cx="12192000" cy="6866467"/>
          </a:xfrm>
        </p:grpSpPr>
        <p:cxnSp>
          <p:nvCxnSpPr>
            <p:cNvPr id="12" name="Straight Connector 11">
              <a:extLst>
                <a:ext uri="{FF2B5EF4-FFF2-40B4-BE49-F238E27FC236}">
                  <a16:creationId xmlns:a16="http://schemas.microsoft.com/office/drawing/2014/main" id="{EFE7BD20-6D81-4370-9DB7-04C9B4E9FC3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E08F0ECF-D673-4442-A82C-CDA64905A9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2AF8E598-80EA-41AD-A0F3-9543D601A0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AC7D6F9C-7670-4ACC-ACE1-A6BD24F5CF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FF420142-D3AA-46D3-A3A5-250686CD7A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051037D6-83DE-41D6-9103-84ABD0FEEB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FCAED6F3-E1FA-489A-A2B1-E97972EB47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AA247423-55F2-4D5D-806A-BE33BE6B19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B2FE1F39-B712-4260-8DA6-3B6A941028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0259AF7F-DAB9-4EE7-BBEF-7B961E5CF3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4" name="Title 3"/>
          <p:cNvSpPr>
            <a:spLocks noGrp="1"/>
          </p:cNvSpPr>
          <p:nvPr>
            <p:ph type="title"/>
          </p:nvPr>
        </p:nvSpPr>
        <p:spPr>
          <a:xfrm>
            <a:off x="5535292" y="609600"/>
            <a:ext cx="3736294" cy="1320800"/>
          </a:xfrm>
        </p:spPr>
        <p:txBody>
          <a:bodyPr vert="horz" lIns="91440" tIns="45720" rIns="91440" bIns="45720" rtlCol="0" anchor="t">
            <a:normAutofit/>
          </a:bodyPr>
          <a:lstStyle/>
          <a:p>
            <a:r>
              <a:rPr lang="en-US"/>
              <a:t>Forecasting a Stock Price</a:t>
            </a:r>
          </a:p>
        </p:txBody>
      </p:sp>
      <p:sp>
        <p:nvSpPr>
          <p:cNvPr id="3" name="Content Placeholder 2"/>
          <p:cNvSpPr>
            <a:spLocks noGrp="1"/>
          </p:cNvSpPr>
          <p:nvPr>
            <p:ph sz="half" idx="1"/>
          </p:nvPr>
        </p:nvSpPr>
        <p:spPr>
          <a:xfrm>
            <a:off x="5208206" y="2160589"/>
            <a:ext cx="4063380" cy="3880773"/>
          </a:xfrm>
        </p:spPr>
        <p:txBody>
          <a:bodyPr vert="horz" lIns="91440" tIns="45720" rIns="91440" bIns="45720" rtlCol="0">
            <a:normAutofit/>
          </a:bodyPr>
          <a:lstStyle/>
          <a:p>
            <a:r>
              <a:rPr lang="en-US" b="1" u="sng"/>
              <a:t>Forecasting a Stock Price using Linear Models such as Linear Regression, K-Nearest Neighbor(KNN), Support Vector Machine(SVM) and using RNN-LSTM as a  Time Series Forecasting Model. </a:t>
            </a:r>
            <a:endParaRPr lang="en-US"/>
          </a:p>
          <a:p>
            <a:endParaRPr lang="en-US" dirty="0"/>
          </a:p>
        </p:txBody>
      </p:sp>
      <p:pic>
        <p:nvPicPr>
          <p:cNvPr id="6" name="Picture 6">
            <a:extLst>
              <a:ext uri="{FF2B5EF4-FFF2-40B4-BE49-F238E27FC236}">
                <a16:creationId xmlns:a16="http://schemas.microsoft.com/office/drawing/2014/main" id="{5AFDCCA8-D193-46FA-A002-6FCAC34D8DE3}"/>
              </a:ext>
            </a:extLst>
          </p:cNvPr>
          <p:cNvPicPr>
            <a:picLocks noGrp="1" noChangeAspect="1"/>
          </p:cNvPicPr>
          <p:nvPr>
            <p:ph sz="half" idx="2"/>
          </p:nvPr>
        </p:nvPicPr>
        <p:blipFill rotWithShape="1">
          <a:blip r:embed="rId5"/>
          <a:srcRect l="25006" r="30756"/>
          <a:stretch/>
        </p:blipFill>
        <p:spPr>
          <a:xfrm>
            <a:off x="20" y="-1"/>
            <a:ext cx="5393535"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3" name="Isosceles Triangle 22">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37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7" name="Recording (33)">
            <a:hlinkClick r:id="" action="ppaction://media"/>
            <a:extLst>
              <a:ext uri="{FF2B5EF4-FFF2-40B4-BE49-F238E27FC236}">
                <a16:creationId xmlns:a16="http://schemas.microsoft.com/office/drawing/2014/main" id="{582B9F88-F81C-40C7-921A-76A99BF02F4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899084" y="825789"/>
            <a:ext cx="730250" cy="730250"/>
          </a:xfrm>
          <a:prstGeom prst="rect">
            <a:avLst/>
          </a:prstGeom>
        </p:spPr>
      </p:pic>
    </p:spTree>
    <p:extLst>
      <p:ext uri="{BB962C8B-B14F-4D97-AF65-F5344CB8AC3E}">
        <p14:creationId xmlns:p14="http://schemas.microsoft.com/office/powerpoint/2010/main" val="3658128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nextCondLst>
                <p:cond evt="onClick" delay="0">
                  <p:tgtEl>
                    <p:spTgt spid="7"/>
                  </p:tgtEl>
                </p:cond>
              </p:nextCondLst>
            </p:seq>
            <p:audio>
              <p:cMediaNode>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61B96-DC8A-4DED-8A59-B8B2DF3FA690}"/>
              </a:ext>
            </a:extLst>
          </p:cNvPr>
          <p:cNvSpPr>
            <a:spLocks noGrp="1"/>
          </p:cNvSpPr>
          <p:nvPr>
            <p:ph type="title"/>
          </p:nvPr>
        </p:nvSpPr>
        <p:spPr>
          <a:xfrm>
            <a:off x="677158" y="609600"/>
            <a:ext cx="8977725" cy="1333571"/>
          </a:xfrm>
        </p:spPr>
        <p:txBody>
          <a:bodyPr>
            <a:normAutofit fontScale="90000"/>
          </a:bodyPr>
          <a:lstStyle/>
          <a:p>
            <a:r>
              <a:rPr lang="en-US" dirty="0"/>
              <a:t>Plotting Correlation for better understanding</a:t>
            </a:r>
          </a:p>
        </p:txBody>
      </p:sp>
      <p:sp>
        <p:nvSpPr>
          <p:cNvPr id="6" name="Content Placeholder 5">
            <a:extLst>
              <a:ext uri="{FF2B5EF4-FFF2-40B4-BE49-F238E27FC236}">
                <a16:creationId xmlns:a16="http://schemas.microsoft.com/office/drawing/2014/main" id="{AE527AAB-75E1-437D-9261-C094887C45C3}"/>
              </a:ext>
            </a:extLst>
          </p:cNvPr>
          <p:cNvSpPr>
            <a:spLocks noGrp="1"/>
          </p:cNvSpPr>
          <p:nvPr>
            <p:ph idx="1"/>
          </p:nvPr>
        </p:nvSpPr>
        <p:spPr>
          <a:xfrm>
            <a:off x="677158" y="2275528"/>
            <a:ext cx="8594429" cy="3765835"/>
          </a:xfrm>
        </p:spPr>
        <p:txBody>
          <a:bodyPr vert="horz" lIns="91440" tIns="45720" rIns="91440" bIns="45720" rtlCol="0" anchor="t">
            <a:normAutofit/>
          </a:bodyPr>
          <a:lstStyle/>
          <a:p>
            <a:r>
              <a:rPr lang="en-US" dirty="0">
                <a:ea typeface="+mn-lt"/>
                <a:cs typeface="+mn-lt"/>
              </a:rPr>
              <a:t>Let us use the Pearson Correlation Map to better understand feature correlation which is high.</a:t>
            </a:r>
          </a:p>
          <a:p>
            <a:pPr>
              <a:buClr>
                <a:srgbClr val="595959"/>
              </a:buClr>
            </a:pPr>
            <a:endParaRPr lang="en-US" dirty="0"/>
          </a:p>
        </p:txBody>
      </p:sp>
      <p:pic>
        <p:nvPicPr>
          <p:cNvPr id="7" name="Picture 7" descr="A picture containing table&#10;&#10;Description automatically generated">
            <a:extLst>
              <a:ext uri="{FF2B5EF4-FFF2-40B4-BE49-F238E27FC236}">
                <a16:creationId xmlns:a16="http://schemas.microsoft.com/office/drawing/2014/main" id="{8C0EABA2-BB51-4057-8079-BE6DA224C500}"/>
              </a:ext>
            </a:extLst>
          </p:cNvPr>
          <p:cNvPicPr>
            <a:picLocks noChangeAspect="1"/>
          </p:cNvPicPr>
          <p:nvPr/>
        </p:nvPicPr>
        <p:blipFill>
          <a:blip r:embed="rId4"/>
          <a:stretch>
            <a:fillRect/>
          </a:stretch>
        </p:blipFill>
        <p:spPr>
          <a:xfrm>
            <a:off x="930962" y="3007813"/>
            <a:ext cx="7541940" cy="2860054"/>
          </a:xfrm>
          <a:prstGeom prst="rect">
            <a:avLst/>
          </a:prstGeom>
        </p:spPr>
      </p:pic>
      <p:pic>
        <p:nvPicPr>
          <p:cNvPr id="3" name="Recording (10)">
            <a:hlinkClick r:id="" action="ppaction://media"/>
            <a:extLst>
              <a:ext uri="{FF2B5EF4-FFF2-40B4-BE49-F238E27FC236}">
                <a16:creationId xmlns:a16="http://schemas.microsoft.com/office/drawing/2014/main" id="{E459F80A-509E-4660-A636-C42583478B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44517" y="983603"/>
            <a:ext cx="730250" cy="730250"/>
          </a:xfrm>
          <a:prstGeom prst="rect">
            <a:avLst/>
          </a:prstGeom>
        </p:spPr>
      </p:pic>
    </p:spTree>
    <p:extLst>
      <p:ext uri="{BB962C8B-B14F-4D97-AF65-F5344CB8AC3E}">
        <p14:creationId xmlns:p14="http://schemas.microsoft.com/office/powerpoint/2010/main" val="3075712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E6638-0B7A-4DD2-912B-DD42BA87D452}"/>
              </a:ext>
            </a:extLst>
          </p:cNvPr>
          <p:cNvSpPr>
            <a:spLocks noGrp="1"/>
          </p:cNvSpPr>
          <p:nvPr>
            <p:ph type="title"/>
          </p:nvPr>
        </p:nvSpPr>
        <p:spPr/>
        <p:txBody>
          <a:bodyPr/>
          <a:lstStyle/>
          <a:p>
            <a:r>
              <a:rPr lang="en-US" i="1" dirty="0">
                <a:ea typeface="+mj-lt"/>
                <a:cs typeface="+mj-lt"/>
              </a:rPr>
              <a:t>Plot Cross-correlation</a:t>
            </a:r>
            <a:endParaRPr lang="en-US" dirty="0"/>
          </a:p>
        </p:txBody>
      </p:sp>
      <p:pic>
        <p:nvPicPr>
          <p:cNvPr id="4" name="Picture 4" descr="A picture containing text, smoke&#10;&#10;Description automatically generated">
            <a:extLst>
              <a:ext uri="{FF2B5EF4-FFF2-40B4-BE49-F238E27FC236}">
                <a16:creationId xmlns:a16="http://schemas.microsoft.com/office/drawing/2014/main" id="{2B7AB41D-EF0E-4F2D-944A-F31CAEC8EEF7}"/>
              </a:ext>
            </a:extLst>
          </p:cNvPr>
          <p:cNvPicPr>
            <a:picLocks noGrp="1" noChangeAspect="1"/>
          </p:cNvPicPr>
          <p:nvPr>
            <p:ph idx="1"/>
          </p:nvPr>
        </p:nvPicPr>
        <p:blipFill>
          <a:blip r:embed="rId4"/>
          <a:stretch>
            <a:fillRect/>
          </a:stretch>
        </p:blipFill>
        <p:spPr>
          <a:xfrm>
            <a:off x="1175716" y="1923466"/>
            <a:ext cx="7264797" cy="3861188"/>
          </a:xfrm>
        </p:spPr>
      </p:pic>
      <p:pic>
        <p:nvPicPr>
          <p:cNvPr id="3" name="Recording (11)">
            <a:hlinkClick r:id="" action="ppaction://media"/>
            <a:extLst>
              <a:ext uri="{FF2B5EF4-FFF2-40B4-BE49-F238E27FC236}">
                <a16:creationId xmlns:a16="http://schemas.microsoft.com/office/drawing/2014/main" id="{8B72C074-EB87-496E-A0E7-51C682B720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88348" y="983603"/>
            <a:ext cx="730250" cy="730250"/>
          </a:xfrm>
          <a:prstGeom prst="rect">
            <a:avLst/>
          </a:prstGeom>
        </p:spPr>
      </p:pic>
    </p:spTree>
    <p:extLst>
      <p:ext uri="{BB962C8B-B14F-4D97-AF65-F5344CB8AC3E}">
        <p14:creationId xmlns:p14="http://schemas.microsoft.com/office/powerpoint/2010/main" val="319591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3DFDA-7AB7-4D88-9D56-4A17143856B4}"/>
              </a:ext>
            </a:extLst>
          </p:cNvPr>
          <p:cNvSpPr>
            <a:spLocks noGrp="1"/>
          </p:cNvSpPr>
          <p:nvPr>
            <p:ph type="title"/>
          </p:nvPr>
        </p:nvSpPr>
        <p:spPr>
          <a:xfrm>
            <a:off x="677158" y="609600"/>
            <a:ext cx="8901066" cy="1665615"/>
          </a:xfrm>
        </p:spPr>
        <p:txBody>
          <a:bodyPr>
            <a:normAutofit fontScale="90000"/>
          </a:bodyPr>
          <a:lstStyle/>
          <a:p>
            <a:r>
              <a:rPr lang="en-US" dirty="0">
                <a:ea typeface="+mj-lt"/>
                <a:cs typeface="+mj-lt"/>
              </a:rPr>
              <a:t>The Rolling Mean (Moving Average)</a:t>
            </a:r>
            <a:endParaRPr lang="en-US" dirty="0"/>
          </a:p>
        </p:txBody>
      </p:sp>
      <p:sp>
        <p:nvSpPr>
          <p:cNvPr id="3" name="Content Placeholder 2">
            <a:extLst>
              <a:ext uri="{FF2B5EF4-FFF2-40B4-BE49-F238E27FC236}">
                <a16:creationId xmlns:a16="http://schemas.microsoft.com/office/drawing/2014/main" id="{F819482D-FFE6-456A-89D6-0F8FBB9C1CA8}"/>
              </a:ext>
            </a:extLst>
          </p:cNvPr>
          <p:cNvSpPr>
            <a:spLocks noGrp="1"/>
          </p:cNvSpPr>
          <p:nvPr>
            <p:ph idx="1"/>
          </p:nvPr>
        </p:nvSpPr>
        <p:spPr>
          <a:xfrm>
            <a:off x="677158" y="2377696"/>
            <a:ext cx="8594429" cy="3663667"/>
          </a:xfrm>
        </p:spPr>
        <p:txBody>
          <a:bodyPr vert="horz" lIns="91440" tIns="45720" rIns="91440" bIns="45720" rtlCol="0" anchor="t">
            <a:normAutofit/>
          </a:bodyPr>
          <a:lstStyle/>
          <a:p>
            <a:r>
              <a:rPr lang="en-US" dirty="0">
                <a:ea typeface="+mn-lt"/>
                <a:cs typeface="+mn-lt"/>
              </a:rPr>
              <a:t>Moving average helps us smooth out data that has a lot of fluctuation and helps us see the long term trend better.</a:t>
            </a:r>
            <a:endParaRPr lang="en-US" dirty="0"/>
          </a:p>
          <a:p>
            <a:pPr>
              <a:buClr>
                <a:srgbClr val="595959"/>
              </a:buClr>
            </a:pPr>
            <a:br>
              <a:rPr lang="en-US" dirty="0"/>
            </a:br>
            <a:endParaRPr lang="en-US" dirty="0"/>
          </a:p>
        </p:txBody>
      </p:sp>
      <p:pic>
        <p:nvPicPr>
          <p:cNvPr id="4" name="Picture 4" descr="Chart, line chart&#10;&#10;Description automatically generated">
            <a:extLst>
              <a:ext uri="{FF2B5EF4-FFF2-40B4-BE49-F238E27FC236}">
                <a16:creationId xmlns:a16="http://schemas.microsoft.com/office/drawing/2014/main" id="{4DA64F58-6AE8-48CE-AC0E-C0737DBB9D1E}"/>
              </a:ext>
            </a:extLst>
          </p:cNvPr>
          <p:cNvPicPr>
            <a:picLocks noChangeAspect="1"/>
          </p:cNvPicPr>
          <p:nvPr/>
        </p:nvPicPr>
        <p:blipFill>
          <a:blip r:embed="rId4"/>
          <a:stretch>
            <a:fillRect/>
          </a:stretch>
        </p:blipFill>
        <p:spPr>
          <a:xfrm>
            <a:off x="1051633" y="2963460"/>
            <a:ext cx="7747696" cy="3191406"/>
          </a:xfrm>
          <a:prstGeom prst="rect">
            <a:avLst/>
          </a:prstGeom>
        </p:spPr>
      </p:pic>
      <p:pic>
        <p:nvPicPr>
          <p:cNvPr id="5" name="Recording (12)">
            <a:hlinkClick r:id="" action="ppaction://media"/>
            <a:extLst>
              <a:ext uri="{FF2B5EF4-FFF2-40B4-BE49-F238E27FC236}">
                <a16:creationId xmlns:a16="http://schemas.microsoft.com/office/drawing/2014/main" id="{29DE1036-DAF6-4092-BB29-F1F6D11948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58860" y="897523"/>
            <a:ext cx="730250" cy="730250"/>
          </a:xfrm>
          <a:prstGeom prst="rect">
            <a:avLst/>
          </a:prstGeom>
        </p:spPr>
      </p:pic>
    </p:spTree>
    <p:extLst>
      <p:ext uri="{BB962C8B-B14F-4D97-AF65-F5344CB8AC3E}">
        <p14:creationId xmlns:p14="http://schemas.microsoft.com/office/powerpoint/2010/main" val="63905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0452F-1080-43A6-A0AE-7DCE8E818544}"/>
              </a:ext>
            </a:extLst>
          </p:cNvPr>
          <p:cNvSpPr>
            <a:spLocks noGrp="1"/>
          </p:cNvSpPr>
          <p:nvPr>
            <p:ph type="title"/>
          </p:nvPr>
        </p:nvSpPr>
        <p:spPr>
          <a:xfrm>
            <a:off x="677158" y="609600"/>
            <a:ext cx="8594429" cy="1129236"/>
          </a:xfrm>
        </p:spPr>
        <p:txBody>
          <a:bodyPr/>
          <a:lstStyle/>
          <a:p>
            <a:r>
              <a:rPr lang="en-US" dirty="0">
                <a:ea typeface="+mj-lt"/>
                <a:cs typeface="+mj-lt"/>
              </a:rPr>
              <a:t>Model Definition</a:t>
            </a:r>
            <a:endParaRPr lang="en-US" dirty="0"/>
          </a:p>
        </p:txBody>
      </p:sp>
      <p:sp>
        <p:nvSpPr>
          <p:cNvPr id="3" name="Content Placeholder 2">
            <a:extLst>
              <a:ext uri="{FF2B5EF4-FFF2-40B4-BE49-F238E27FC236}">
                <a16:creationId xmlns:a16="http://schemas.microsoft.com/office/drawing/2014/main" id="{0DFE64C0-216E-4814-B286-BC8FCA6204C2}"/>
              </a:ext>
            </a:extLst>
          </p:cNvPr>
          <p:cNvSpPr>
            <a:spLocks noGrp="1"/>
          </p:cNvSpPr>
          <p:nvPr>
            <p:ph idx="1"/>
          </p:nvPr>
        </p:nvSpPr>
        <p:spPr>
          <a:xfrm>
            <a:off x="677158" y="1751920"/>
            <a:ext cx="8594429" cy="4289443"/>
          </a:xfrm>
        </p:spPr>
        <p:txBody>
          <a:bodyPr vert="horz" lIns="91440" tIns="45720" rIns="91440" bIns="45720" rtlCol="0" anchor="t">
            <a:normAutofit/>
          </a:bodyPr>
          <a:lstStyle/>
          <a:p>
            <a:r>
              <a:rPr lang="en-US" b="1" dirty="0"/>
              <a:t>Reshape the Data for Linear Models: Linear Regression, K-Nearest Neighbor(KNN), Support Vector Machine(SVM)</a:t>
            </a:r>
            <a:endParaRPr lang="en-US" dirty="0"/>
          </a:p>
          <a:p>
            <a:pPr>
              <a:buClr>
                <a:srgbClr val="595959"/>
              </a:buClr>
            </a:pPr>
            <a:r>
              <a:rPr lang="en-US" dirty="0"/>
              <a:t>The volume feature is removed because it is not the focus of this project.</a:t>
            </a:r>
          </a:p>
          <a:p>
            <a:pPr>
              <a:buClr>
                <a:srgbClr val="595959"/>
              </a:buClr>
            </a:pPr>
            <a:endParaRPr lang="en-US" dirty="0"/>
          </a:p>
        </p:txBody>
      </p:sp>
      <p:graphicFrame>
        <p:nvGraphicFramePr>
          <p:cNvPr id="5" name="Table 4">
            <a:extLst>
              <a:ext uri="{FF2B5EF4-FFF2-40B4-BE49-F238E27FC236}">
                <a16:creationId xmlns:a16="http://schemas.microsoft.com/office/drawing/2014/main" id="{666FAFC9-0C10-4FB7-8AFA-4C95D7D43337}"/>
              </a:ext>
            </a:extLst>
          </p:cNvPr>
          <p:cNvGraphicFramePr>
            <a:graphicFrameLocks noGrp="1"/>
          </p:cNvGraphicFramePr>
          <p:nvPr>
            <p:extLst>
              <p:ext uri="{D42A27DB-BD31-4B8C-83A1-F6EECF244321}">
                <p14:modId xmlns:p14="http://schemas.microsoft.com/office/powerpoint/2010/main" val="3869492440"/>
              </p:ext>
            </p:extLst>
          </p:nvPr>
        </p:nvGraphicFramePr>
        <p:xfrm>
          <a:off x="1098802" y="3001224"/>
          <a:ext cx="7915062" cy="2360319"/>
        </p:xfrm>
        <a:graphic>
          <a:graphicData uri="http://schemas.openxmlformats.org/drawingml/2006/table">
            <a:tbl>
              <a:tblPr firstRow="1" bandRow="1">
                <a:tableStyleId>{5C22544A-7EE6-4342-B048-85BDC9FD1C3A}</a:tableStyleId>
              </a:tblPr>
              <a:tblGrid>
                <a:gridCol w="1319177">
                  <a:extLst>
                    <a:ext uri="{9D8B030D-6E8A-4147-A177-3AD203B41FA5}">
                      <a16:colId xmlns:a16="http://schemas.microsoft.com/office/drawing/2014/main" val="1277500587"/>
                    </a:ext>
                  </a:extLst>
                </a:gridCol>
                <a:gridCol w="1319177">
                  <a:extLst>
                    <a:ext uri="{9D8B030D-6E8A-4147-A177-3AD203B41FA5}">
                      <a16:colId xmlns:a16="http://schemas.microsoft.com/office/drawing/2014/main" val="1434645470"/>
                    </a:ext>
                  </a:extLst>
                </a:gridCol>
                <a:gridCol w="1319177">
                  <a:extLst>
                    <a:ext uri="{9D8B030D-6E8A-4147-A177-3AD203B41FA5}">
                      <a16:colId xmlns:a16="http://schemas.microsoft.com/office/drawing/2014/main" val="3541277446"/>
                    </a:ext>
                  </a:extLst>
                </a:gridCol>
                <a:gridCol w="1319177">
                  <a:extLst>
                    <a:ext uri="{9D8B030D-6E8A-4147-A177-3AD203B41FA5}">
                      <a16:colId xmlns:a16="http://schemas.microsoft.com/office/drawing/2014/main" val="3544854024"/>
                    </a:ext>
                  </a:extLst>
                </a:gridCol>
                <a:gridCol w="1319177">
                  <a:extLst>
                    <a:ext uri="{9D8B030D-6E8A-4147-A177-3AD203B41FA5}">
                      <a16:colId xmlns:a16="http://schemas.microsoft.com/office/drawing/2014/main" val="4028279333"/>
                    </a:ext>
                  </a:extLst>
                </a:gridCol>
                <a:gridCol w="1319177">
                  <a:extLst>
                    <a:ext uri="{9D8B030D-6E8A-4147-A177-3AD203B41FA5}">
                      <a16:colId xmlns:a16="http://schemas.microsoft.com/office/drawing/2014/main" val="2364658540"/>
                    </a:ext>
                  </a:extLst>
                </a:gridCol>
              </a:tblGrid>
              <a:tr h="845249">
                <a:tc>
                  <a:txBody>
                    <a:bodyPr/>
                    <a:lstStyle/>
                    <a:p>
                      <a:pPr fontAlgn="ctr"/>
                      <a:br>
                        <a:rPr lang="en-US">
                          <a:effectLst/>
                        </a:rPr>
                      </a:b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Date</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Open</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High</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Low</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Close</a:t>
                      </a:r>
                      <a:endParaRPr lang="en-US">
                        <a:effectLst/>
                      </a:endParaRPr>
                    </a:p>
                  </a:txBody>
                  <a:tcPr marL="38100" marR="38100" marT="38100" marB="38100" anchor="ctr"/>
                </a:tc>
                <a:extLst>
                  <a:ext uri="{0D108BD9-81ED-4DB2-BD59-A6C34878D82A}">
                    <a16:rowId xmlns:a16="http://schemas.microsoft.com/office/drawing/2014/main" val="756146127"/>
                  </a:ext>
                </a:extLst>
              </a:tr>
              <a:tr h="303014">
                <a:tc>
                  <a:txBody>
                    <a:bodyPr/>
                    <a:lstStyle/>
                    <a:p>
                      <a:pPr rtl="0" fontAlgn="ctr">
                        <a:spcBef>
                          <a:spcPts val="1100"/>
                        </a:spcBef>
                        <a:spcAft>
                          <a:spcPts val="0"/>
                        </a:spcAft>
                      </a:pPr>
                      <a:r>
                        <a:rPr lang="en-US" sz="1050" u="none" strike="noStrike">
                          <a:effectLst/>
                        </a:rPr>
                        <a:t>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2009-04-01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73.019997</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75.089996</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71.709999</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73.500000</a:t>
                      </a:r>
                      <a:endParaRPr lang="en-US">
                        <a:effectLst/>
                      </a:endParaRPr>
                    </a:p>
                  </a:txBody>
                  <a:tcPr marL="38100" marR="38100" marT="38100" marB="38100" anchor="ctr"/>
                </a:tc>
                <a:extLst>
                  <a:ext uri="{0D108BD9-81ED-4DB2-BD59-A6C34878D82A}">
                    <a16:rowId xmlns:a16="http://schemas.microsoft.com/office/drawing/2014/main" val="3200756587"/>
                  </a:ext>
                </a:extLst>
              </a:tr>
              <a:tr h="303014">
                <a:tc>
                  <a:txBody>
                    <a:bodyPr/>
                    <a:lstStyle/>
                    <a:p>
                      <a:pPr rtl="0" fontAlgn="ctr">
                        <a:spcBef>
                          <a:spcPts val="1100"/>
                        </a:spcBef>
                        <a:spcAft>
                          <a:spcPts val="0"/>
                        </a:spcAft>
                      </a:pPr>
                      <a:r>
                        <a:rPr lang="en-US" sz="1050" u="none" strike="noStrike">
                          <a:effectLst/>
                        </a:rPr>
                        <a:t>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2009-04-02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73.629997</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77.239998</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73.440002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76.339996</a:t>
                      </a:r>
                      <a:endParaRPr lang="en-US">
                        <a:effectLst/>
                      </a:endParaRPr>
                    </a:p>
                  </a:txBody>
                  <a:tcPr marL="38100" marR="38100" marT="38100" marB="38100" anchor="ctr"/>
                </a:tc>
                <a:extLst>
                  <a:ext uri="{0D108BD9-81ED-4DB2-BD59-A6C34878D82A}">
                    <a16:rowId xmlns:a16="http://schemas.microsoft.com/office/drawing/2014/main" val="3532177025"/>
                  </a:ext>
                </a:extLst>
              </a:tr>
              <a:tr h="303014">
                <a:tc>
                  <a:txBody>
                    <a:bodyPr/>
                    <a:lstStyle/>
                    <a:p>
                      <a:pPr rtl="0" fontAlgn="ctr">
                        <a:spcBef>
                          <a:spcPts val="1100"/>
                        </a:spcBef>
                        <a:spcAft>
                          <a:spcPts val="0"/>
                        </a:spcAft>
                      </a:pPr>
                      <a:r>
                        <a:rPr lang="en-US" sz="1050" u="none" strike="noStrike">
                          <a:effectLst/>
                        </a:rPr>
                        <a:t>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2009-04-03</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76.419998</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78.320000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75.500000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78.169998</a:t>
                      </a:r>
                      <a:endParaRPr lang="en-US">
                        <a:effectLst/>
                      </a:endParaRPr>
                    </a:p>
                  </a:txBody>
                  <a:tcPr marL="38100" marR="38100" marT="38100" marB="38100" anchor="ctr"/>
                </a:tc>
                <a:extLst>
                  <a:ext uri="{0D108BD9-81ED-4DB2-BD59-A6C34878D82A}">
                    <a16:rowId xmlns:a16="http://schemas.microsoft.com/office/drawing/2014/main" val="2307485396"/>
                  </a:ext>
                </a:extLst>
              </a:tr>
              <a:tr h="303014">
                <a:tc>
                  <a:txBody>
                    <a:bodyPr/>
                    <a:lstStyle/>
                    <a:p>
                      <a:pPr rtl="0" fontAlgn="ctr">
                        <a:spcBef>
                          <a:spcPts val="1100"/>
                        </a:spcBef>
                        <a:spcAft>
                          <a:spcPts val="0"/>
                        </a:spcAft>
                      </a:pPr>
                      <a:r>
                        <a:rPr lang="en-US" sz="1050" u="none" strike="noStrike">
                          <a:effectLst/>
                        </a:rPr>
                        <a:t>3</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2009-04-06</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77.260002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78.360001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76.000000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77.989998</a:t>
                      </a:r>
                      <a:endParaRPr lang="en-US">
                        <a:effectLst/>
                      </a:endParaRPr>
                    </a:p>
                  </a:txBody>
                  <a:tcPr marL="38100" marR="38100" marT="38100" marB="38100" anchor="ctr"/>
                </a:tc>
                <a:extLst>
                  <a:ext uri="{0D108BD9-81ED-4DB2-BD59-A6C34878D82A}">
                    <a16:rowId xmlns:a16="http://schemas.microsoft.com/office/drawing/2014/main" val="1692949674"/>
                  </a:ext>
                </a:extLst>
              </a:tr>
              <a:tr h="303014">
                <a:tc>
                  <a:txBody>
                    <a:bodyPr/>
                    <a:lstStyle/>
                    <a:p>
                      <a:pPr rtl="0" fontAlgn="ctr">
                        <a:spcBef>
                          <a:spcPts val="1100"/>
                        </a:spcBef>
                        <a:spcAft>
                          <a:spcPts val="0"/>
                        </a:spcAft>
                      </a:pPr>
                      <a:r>
                        <a:rPr lang="en-US" sz="1050" u="none" strike="noStrike">
                          <a:effectLst/>
                        </a:rPr>
                        <a:t>4</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2009-04-07</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76.970001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77.080002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74.879997</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75.510002</a:t>
                      </a:r>
                      <a:endParaRPr lang="en-US">
                        <a:effectLst/>
                      </a:endParaRPr>
                    </a:p>
                  </a:txBody>
                  <a:tcPr marL="38100" marR="38100" marT="38100" marB="38100" anchor="ctr"/>
                </a:tc>
                <a:extLst>
                  <a:ext uri="{0D108BD9-81ED-4DB2-BD59-A6C34878D82A}">
                    <a16:rowId xmlns:a16="http://schemas.microsoft.com/office/drawing/2014/main" val="3746953874"/>
                  </a:ext>
                </a:extLst>
              </a:tr>
            </a:tbl>
          </a:graphicData>
        </a:graphic>
      </p:graphicFrame>
      <p:pic>
        <p:nvPicPr>
          <p:cNvPr id="4" name="Recording (13)">
            <a:hlinkClick r:id="" action="ppaction://media"/>
            <a:extLst>
              <a:ext uri="{FF2B5EF4-FFF2-40B4-BE49-F238E27FC236}">
                <a16:creationId xmlns:a16="http://schemas.microsoft.com/office/drawing/2014/main" id="{B477909F-D6CE-411E-A86A-B837B01408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042513" y="911870"/>
            <a:ext cx="730250" cy="730250"/>
          </a:xfrm>
          <a:prstGeom prst="rect">
            <a:avLst/>
          </a:prstGeom>
        </p:spPr>
      </p:pic>
    </p:spTree>
    <p:extLst>
      <p:ext uri="{BB962C8B-B14F-4D97-AF65-F5344CB8AC3E}">
        <p14:creationId xmlns:p14="http://schemas.microsoft.com/office/powerpoint/2010/main" val="3390816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AF822-C5F8-41AE-994A-9A6CDF6C5620}"/>
              </a:ext>
            </a:extLst>
          </p:cNvPr>
          <p:cNvSpPr>
            <a:spLocks noGrp="1"/>
          </p:cNvSpPr>
          <p:nvPr>
            <p:ph type="title"/>
          </p:nvPr>
        </p:nvSpPr>
        <p:spPr>
          <a:xfrm>
            <a:off x="677158" y="609600"/>
            <a:ext cx="8926619" cy="975985"/>
          </a:xfrm>
        </p:spPr>
        <p:txBody>
          <a:bodyPr>
            <a:noAutofit/>
          </a:bodyPr>
          <a:lstStyle/>
          <a:p>
            <a:r>
              <a:rPr lang="en-US" sz="4800" i="1" dirty="0">
                <a:ea typeface="+mj-lt"/>
                <a:cs typeface="+mj-lt"/>
              </a:rPr>
              <a:t>Open price vs the Close price</a:t>
            </a:r>
            <a:endParaRPr lang="en-US" sz="4800"/>
          </a:p>
        </p:txBody>
      </p:sp>
      <p:sp>
        <p:nvSpPr>
          <p:cNvPr id="3" name="Content Placeholder 2">
            <a:extLst>
              <a:ext uri="{FF2B5EF4-FFF2-40B4-BE49-F238E27FC236}">
                <a16:creationId xmlns:a16="http://schemas.microsoft.com/office/drawing/2014/main" id="{DACF7CBD-CC67-441D-B50A-283715F5E1AD}"/>
              </a:ext>
            </a:extLst>
          </p:cNvPr>
          <p:cNvSpPr>
            <a:spLocks noGrp="1"/>
          </p:cNvSpPr>
          <p:nvPr>
            <p:ph idx="1"/>
          </p:nvPr>
        </p:nvSpPr>
        <p:spPr>
          <a:xfrm>
            <a:off x="779362" y="1585945"/>
            <a:ext cx="8594429" cy="3880773"/>
          </a:xfrm>
        </p:spPr>
        <p:txBody>
          <a:bodyPr vert="horz" lIns="91440" tIns="45720" rIns="91440" bIns="45720" rtlCol="0" anchor="t">
            <a:normAutofit/>
          </a:bodyPr>
          <a:lstStyle/>
          <a:p>
            <a:r>
              <a:rPr lang="en-US" dirty="0"/>
              <a:t>The official open price is at 9.30am and the closing is at 4pm.</a:t>
            </a:r>
          </a:p>
          <a:p>
            <a:pPr>
              <a:buClr>
                <a:srgbClr val="595959"/>
              </a:buClr>
            </a:pPr>
            <a:endParaRPr lang="en-US" dirty="0"/>
          </a:p>
        </p:txBody>
      </p:sp>
      <p:pic>
        <p:nvPicPr>
          <p:cNvPr id="4" name="Picture 4" descr="A picture containing text, shoji, building&#10;&#10;Description automatically generated">
            <a:extLst>
              <a:ext uri="{FF2B5EF4-FFF2-40B4-BE49-F238E27FC236}">
                <a16:creationId xmlns:a16="http://schemas.microsoft.com/office/drawing/2014/main" id="{ED8F9AEA-3507-4DA8-B52D-4550DC6D31B7}"/>
              </a:ext>
            </a:extLst>
          </p:cNvPr>
          <p:cNvPicPr>
            <a:picLocks noChangeAspect="1"/>
          </p:cNvPicPr>
          <p:nvPr/>
        </p:nvPicPr>
        <p:blipFill>
          <a:blip r:embed="rId4"/>
          <a:stretch>
            <a:fillRect/>
          </a:stretch>
        </p:blipFill>
        <p:spPr>
          <a:xfrm>
            <a:off x="796095" y="2004382"/>
            <a:ext cx="8693160" cy="3960323"/>
          </a:xfrm>
          <a:prstGeom prst="rect">
            <a:avLst/>
          </a:prstGeom>
        </p:spPr>
      </p:pic>
      <p:pic>
        <p:nvPicPr>
          <p:cNvPr id="5" name="Recording (14)">
            <a:hlinkClick r:id="" action="ppaction://media"/>
            <a:extLst>
              <a:ext uri="{FF2B5EF4-FFF2-40B4-BE49-F238E27FC236}">
                <a16:creationId xmlns:a16="http://schemas.microsoft.com/office/drawing/2014/main" id="{25D4C4BE-487F-48C0-8A4D-636F992753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59662" y="854483"/>
            <a:ext cx="730250" cy="730250"/>
          </a:xfrm>
          <a:prstGeom prst="rect">
            <a:avLst/>
          </a:prstGeom>
        </p:spPr>
      </p:pic>
    </p:spTree>
    <p:extLst>
      <p:ext uri="{BB962C8B-B14F-4D97-AF65-F5344CB8AC3E}">
        <p14:creationId xmlns:p14="http://schemas.microsoft.com/office/powerpoint/2010/main" val="3241300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0C5E7-B129-4F17-8E66-945BEE68E6F2}"/>
              </a:ext>
            </a:extLst>
          </p:cNvPr>
          <p:cNvSpPr>
            <a:spLocks noGrp="1"/>
          </p:cNvSpPr>
          <p:nvPr>
            <p:ph type="title"/>
          </p:nvPr>
        </p:nvSpPr>
        <p:spPr/>
        <p:txBody>
          <a:bodyPr/>
          <a:lstStyle/>
          <a:p>
            <a:r>
              <a:rPr lang="en-US" dirty="0"/>
              <a:t>Feature Engineering – Date Format</a:t>
            </a:r>
          </a:p>
        </p:txBody>
      </p:sp>
      <p:sp>
        <p:nvSpPr>
          <p:cNvPr id="3" name="Content Placeholder 2">
            <a:extLst>
              <a:ext uri="{FF2B5EF4-FFF2-40B4-BE49-F238E27FC236}">
                <a16:creationId xmlns:a16="http://schemas.microsoft.com/office/drawing/2014/main" id="{374D6CBD-1088-4936-8352-5269BE4ED084}"/>
              </a:ext>
            </a:extLst>
          </p:cNvPr>
          <p:cNvSpPr>
            <a:spLocks noGrp="1"/>
          </p:cNvSpPr>
          <p:nvPr>
            <p:ph idx="1"/>
          </p:nvPr>
        </p:nvSpPr>
        <p:spPr>
          <a:xfrm>
            <a:off x="677158" y="2415988"/>
            <a:ext cx="8594429" cy="3880773"/>
          </a:xfrm>
        </p:spPr>
        <p:txBody>
          <a:bodyPr vert="horz" lIns="91440" tIns="45720" rIns="91440" bIns="45720" rtlCol="0" anchor="t">
            <a:normAutofit/>
          </a:bodyPr>
          <a:lstStyle/>
          <a:p>
            <a:r>
              <a:rPr lang="en-US" dirty="0">
                <a:ea typeface="+mn-lt"/>
                <a:cs typeface="+mn-lt"/>
              </a:rPr>
              <a:t>To avoid errors the Date format will be changed to separate Year, Month, Day</a:t>
            </a:r>
            <a:endParaRPr lang="en-US" dirty="0"/>
          </a:p>
          <a:p>
            <a:pPr>
              <a:buClr>
                <a:srgbClr val="595959"/>
              </a:buClr>
            </a:pPr>
            <a:r>
              <a:rPr lang="en-US" dirty="0"/>
              <a:t>Presenting </a:t>
            </a:r>
            <a:r>
              <a:rPr lang="en-US" dirty="0" err="1"/>
              <a:t>data.tail</a:t>
            </a:r>
            <a:r>
              <a:rPr lang="en-US" dirty="0"/>
              <a:t> which reflects the more recent </a:t>
            </a:r>
            <a:r>
              <a:rPr lang="en-US" dirty="0" err="1"/>
              <a:t>amzn</a:t>
            </a:r>
            <a:r>
              <a:rPr lang="en-US" dirty="0"/>
              <a:t> price ticks.</a:t>
            </a:r>
          </a:p>
          <a:p>
            <a:pPr>
              <a:buClr>
                <a:srgbClr val="595959"/>
              </a:buClr>
            </a:pPr>
            <a:br>
              <a:rPr lang="en-US" dirty="0"/>
            </a:br>
            <a:endParaRPr lang="en-US" dirty="0"/>
          </a:p>
        </p:txBody>
      </p:sp>
      <p:graphicFrame>
        <p:nvGraphicFramePr>
          <p:cNvPr id="5" name="Table 4">
            <a:extLst>
              <a:ext uri="{FF2B5EF4-FFF2-40B4-BE49-F238E27FC236}">
                <a16:creationId xmlns:a16="http://schemas.microsoft.com/office/drawing/2014/main" id="{5E671099-2F39-41C8-B391-B25519623282}"/>
              </a:ext>
            </a:extLst>
          </p:cNvPr>
          <p:cNvGraphicFramePr>
            <a:graphicFrameLocks noGrp="1"/>
          </p:cNvGraphicFramePr>
          <p:nvPr>
            <p:extLst>
              <p:ext uri="{D42A27DB-BD31-4B8C-83A1-F6EECF244321}">
                <p14:modId xmlns:p14="http://schemas.microsoft.com/office/powerpoint/2010/main" val="1366573866"/>
              </p:ext>
            </p:extLst>
          </p:nvPr>
        </p:nvGraphicFramePr>
        <p:xfrm>
          <a:off x="1073229" y="3320446"/>
          <a:ext cx="8320096" cy="1969964"/>
        </p:xfrm>
        <a:graphic>
          <a:graphicData uri="http://schemas.openxmlformats.org/drawingml/2006/table">
            <a:tbl>
              <a:tblPr firstRow="1" bandRow="1">
                <a:tableStyleId>{5C22544A-7EE6-4342-B048-85BDC9FD1C3A}</a:tableStyleId>
              </a:tblPr>
              <a:tblGrid>
                <a:gridCol w="1040012">
                  <a:extLst>
                    <a:ext uri="{9D8B030D-6E8A-4147-A177-3AD203B41FA5}">
                      <a16:colId xmlns:a16="http://schemas.microsoft.com/office/drawing/2014/main" val="1307678323"/>
                    </a:ext>
                  </a:extLst>
                </a:gridCol>
                <a:gridCol w="1040012">
                  <a:extLst>
                    <a:ext uri="{9D8B030D-6E8A-4147-A177-3AD203B41FA5}">
                      <a16:colId xmlns:a16="http://schemas.microsoft.com/office/drawing/2014/main" val="4022228602"/>
                    </a:ext>
                  </a:extLst>
                </a:gridCol>
                <a:gridCol w="1040012">
                  <a:extLst>
                    <a:ext uri="{9D8B030D-6E8A-4147-A177-3AD203B41FA5}">
                      <a16:colId xmlns:a16="http://schemas.microsoft.com/office/drawing/2014/main" val="1523943456"/>
                    </a:ext>
                  </a:extLst>
                </a:gridCol>
                <a:gridCol w="1040012">
                  <a:extLst>
                    <a:ext uri="{9D8B030D-6E8A-4147-A177-3AD203B41FA5}">
                      <a16:colId xmlns:a16="http://schemas.microsoft.com/office/drawing/2014/main" val="4247207591"/>
                    </a:ext>
                  </a:extLst>
                </a:gridCol>
                <a:gridCol w="1040012">
                  <a:extLst>
                    <a:ext uri="{9D8B030D-6E8A-4147-A177-3AD203B41FA5}">
                      <a16:colId xmlns:a16="http://schemas.microsoft.com/office/drawing/2014/main" val="1487325059"/>
                    </a:ext>
                  </a:extLst>
                </a:gridCol>
                <a:gridCol w="1040012">
                  <a:extLst>
                    <a:ext uri="{9D8B030D-6E8A-4147-A177-3AD203B41FA5}">
                      <a16:colId xmlns:a16="http://schemas.microsoft.com/office/drawing/2014/main" val="3063482467"/>
                    </a:ext>
                  </a:extLst>
                </a:gridCol>
                <a:gridCol w="1040012">
                  <a:extLst>
                    <a:ext uri="{9D8B030D-6E8A-4147-A177-3AD203B41FA5}">
                      <a16:colId xmlns:a16="http://schemas.microsoft.com/office/drawing/2014/main" val="865953378"/>
                    </a:ext>
                  </a:extLst>
                </a:gridCol>
                <a:gridCol w="1040012">
                  <a:extLst>
                    <a:ext uri="{9D8B030D-6E8A-4147-A177-3AD203B41FA5}">
                      <a16:colId xmlns:a16="http://schemas.microsoft.com/office/drawing/2014/main" val="360605934"/>
                    </a:ext>
                  </a:extLst>
                </a:gridCol>
              </a:tblGrid>
              <a:tr h="818976">
                <a:tc>
                  <a:txBody>
                    <a:bodyPr/>
                    <a:lstStyle/>
                    <a:p>
                      <a:pPr fontAlgn="ctr"/>
                      <a:br>
                        <a:rPr lang="en-US">
                          <a:effectLst/>
                        </a:rPr>
                      </a:b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Day</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Month</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Year</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High</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Open</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Low</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Close</a:t>
                      </a:r>
                      <a:endParaRPr lang="en-US">
                        <a:effectLst/>
                      </a:endParaRPr>
                    </a:p>
                  </a:txBody>
                  <a:tcPr marL="38100" marR="38100" marT="38100" marB="38100" anchor="ctr"/>
                </a:tc>
                <a:extLst>
                  <a:ext uri="{0D108BD9-81ED-4DB2-BD59-A6C34878D82A}">
                    <a16:rowId xmlns:a16="http://schemas.microsoft.com/office/drawing/2014/main" val="871183611"/>
                  </a:ext>
                </a:extLst>
              </a:tr>
              <a:tr h="287747">
                <a:tc>
                  <a:txBody>
                    <a:bodyPr/>
                    <a:lstStyle/>
                    <a:p>
                      <a:pPr rtl="0" fontAlgn="ctr">
                        <a:spcBef>
                          <a:spcPts val="1100"/>
                        </a:spcBef>
                        <a:spcAft>
                          <a:spcPts val="0"/>
                        </a:spcAft>
                      </a:pPr>
                      <a:r>
                        <a:rPr lang="en-US" sz="1050" u="none" strike="noStrike">
                          <a:effectLst/>
                        </a:rPr>
                        <a:t>3015</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24</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2021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3160.310059</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3151.040039</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3085.149902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3087.070068</a:t>
                      </a:r>
                      <a:endParaRPr lang="en-US">
                        <a:effectLst/>
                      </a:endParaRPr>
                    </a:p>
                  </a:txBody>
                  <a:tcPr marL="38100" marR="38100" marT="38100" marB="38100" anchor="ctr"/>
                </a:tc>
                <a:extLst>
                  <a:ext uri="{0D108BD9-81ED-4DB2-BD59-A6C34878D82A}">
                    <a16:rowId xmlns:a16="http://schemas.microsoft.com/office/drawing/2014/main" val="1566053135"/>
                  </a:ext>
                </a:extLst>
              </a:tr>
              <a:tr h="287747">
                <a:tc>
                  <a:txBody>
                    <a:bodyPr/>
                    <a:lstStyle/>
                    <a:p>
                      <a:pPr rtl="0" fontAlgn="ctr">
                        <a:spcBef>
                          <a:spcPts val="1100"/>
                        </a:spcBef>
                        <a:spcAft>
                          <a:spcPts val="0"/>
                        </a:spcAft>
                      </a:pPr>
                      <a:r>
                        <a:rPr lang="en-US" sz="1050" u="none" strike="noStrike">
                          <a:effectLst/>
                        </a:rPr>
                        <a:t>3016</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25</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2021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3109.780029</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3072.989990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3037.139893</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3046.260010</a:t>
                      </a:r>
                      <a:endParaRPr lang="en-US">
                        <a:effectLst/>
                      </a:endParaRPr>
                    </a:p>
                  </a:txBody>
                  <a:tcPr marL="38100" marR="38100" marT="38100" marB="38100" anchor="ctr"/>
                </a:tc>
                <a:extLst>
                  <a:ext uri="{0D108BD9-81ED-4DB2-BD59-A6C34878D82A}">
                    <a16:rowId xmlns:a16="http://schemas.microsoft.com/office/drawing/2014/main" val="2708645019"/>
                  </a:ext>
                </a:extLst>
              </a:tr>
              <a:tr h="287747">
                <a:tc>
                  <a:txBody>
                    <a:bodyPr/>
                    <a:lstStyle/>
                    <a:p>
                      <a:pPr rtl="0" fontAlgn="ctr">
                        <a:spcBef>
                          <a:spcPts val="1100"/>
                        </a:spcBef>
                        <a:spcAft>
                          <a:spcPts val="0"/>
                        </a:spcAft>
                      </a:pPr>
                      <a:r>
                        <a:rPr lang="en-US" sz="1050" u="none" strike="noStrike">
                          <a:effectLst/>
                        </a:rPr>
                        <a:t>3017</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26</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2021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3056.659912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3044.060059</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2996.000000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3052.030029</a:t>
                      </a:r>
                      <a:endParaRPr lang="en-US">
                        <a:effectLst/>
                      </a:endParaRPr>
                    </a:p>
                  </a:txBody>
                  <a:tcPr marL="38100" marR="38100" marT="38100" marB="38100" anchor="ctr"/>
                </a:tc>
                <a:extLst>
                  <a:ext uri="{0D108BD9-81ED-4DB2-BD59-A6C34878D82A}">
                    <a16:rowId xmlns:a16="http://schemas.microsoft.com/office/drawing/2014/main" val="2421184523"/>
                  </a:ext>
                </a:extLst>
              </a:tr>
              <a:tr h="287747">
                <a:tc>
                  <a:txBody>
                    <a:bodyPr/>
                    <a:lstStyle/>
                    <a:p>
                      <a:pPr rtl="0" fontAlgn="ctr">
                        <a:spcBef>
                          <a:spcPts val="1100"/>
                        </a:spcBef>
                        <a:spcAft>
                          <a:spcPts val="0"/>
                        </a:spcAft>
                      </a:pPr>
                      <a:r>
                        <a:rPr lang="en-US" sz="1050" u="none" strike="noStrike">
                          <a:effectLst/>
                        </a:rPr>
                        <a:t>3018</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29</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2021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3091.250000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3055.439941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3028.449951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3075.729980</a:t>
                      </a:r>
                      <a:endParaRPr lang="en-US">
                        <a:effectLst/>
                      </a:endParaRPr>
                    </a:p>
                  </a:txBody>
                  <a:tcPr marL="38100" marR="38100" marT="38100" marB="38100" anchor="ctr"/>
                </a:tc>
                <a:extLst>
                  <a:ext uri="{0D108BD9-81ED-4DB2-BD59-A6C34878D82A}">
                    <a16:rowId xmlns:a16="http://schemas.microsoft.com/office/drawing/2014/main" val="2005985211"/>
                  </a:ext>
                </a:extLst>
              </a:tr>
            </a:tbl>
          </a:graphicData>
        </a:graphic>
      </p:graphicFrame>
      <p:pic>
        <p:nvPicPr>
          <p:cNvPr id="4" name="Recording (15)">
            <a:hlinkClick r:id="" action="ppaction://media"/>
            <a:extLst>
              <a:ext uri="{FF2B5EF4-FFF2-40B4-BE49-F238E27FC236}">
                <a16:creationId xmlns:a16="http://schemas.microsoft.com/office/drawing/2014/main" id="{F6962C82-5BFA-4D12-B115-63C6F239723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372402" y="983603"/>
            <a:ext cx="730250" cy="730250"/>
          </a:xfrm>
          <a:prstGeom prst="rect">
            <a:avLst/>
          </a:prstGeom>
        </p:spPr>
      </p:pic>
    </p:spTree>
    <p:extLst>
      <p:ext uri="{BB962C8B-B14F-4D97-AF65-F5344CB8AC3E}">
        <p14:creationId xmlns:p14="http://schemas.microsoft.com/office/powerpoint/2010/main" val="1947479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20EC2-9E6F-4860-B1EB-354622AD2614}"/>
              </a:ext>
            </a:extLst>
          </p:cNvPr>
          <p:cNvSpPr>
            <a:spLocks noGrp="1"/>
          </p:cNvSpPr>
          <p:nvPr>
            <p:ph type="title"/>
          </p:nvPr>
        </p:nvSpPr>
        <p:spPr/>
        <p:txBody>
          <a:bodyPr>
            <a:normAutofit fontScale="90000"/>
          </a:bodyPr>
          <a:lstStyle/>
          <a:p>
            <a:r>
              <a:rPr lang="en-US" sz="6350" i="1" dirty="0">
                <a:ea typeface="+mj-lt"/>
                <a:cs typeface="+mj-lt"/>
              </a:rPr>
              <a:t>Splitting the data into train and test sets</a:t>
            </a:r>
            <a:endParaRPr lang="en-US" sz="6350" dirty="0"/>
          </a:p>
        </p:txBody>
      </p:sp>
      <p:sp>
        <p:nvSpPr>
          <p:cNvPr id="3" name="Content Placeholder 2">
            <a:extLst>
              <a:ext uri="{FF2B5EF4-FFF2-40B4-BE49-F238E27FC236}">
                <a16:creationId xmlns:a16="http://schemas.microsoft.com/office/drawing/2014/main" id="{004D4C22-99AB-40AA-9956-F37D8DD99901}"/>
              </a:ext>
            </a:extLst>
          </p:cNvPr>
          <p:cNvSpPr>
            <a:spLocks noGrp="1"/>
          </p:cNvSpPr>
          <p:nvPr>
            <p:ph idx="1"/>
          </p:nvPr>
        </p:nvSpPr>
        <p:spPr>
          <a:xfrm>
            <a:off x="677158" y="2505377"/>
            <a:ext cx="8594429" cy="3880773"/>
          </a:xfrm>
        </p:spPr>
        <p:txBody>
          <a:bodyPr vert="horz" lIns="91440" tIns="45720" rIns="91440" bIns="45720" rtlCol="0" anchor="t">
            <a:normAutofit/>
          </a:bodyPr>
          <a:lstStyle/>
          <a:p>
            <a:r>
              <a:rPr lang="en-US" dirty="0">
                <a:ea typeface="+mn-lt"/>
                <a:cs typeface="+mn-lt"/>
              </a:rPr>
              <a:t>(3020, 6) Total data set</a:t>
            </a:r>
            <a:endParaRPr lang="en-US" dirty="0"/>
          </a:p>
          <a:p>
            <a:pPr>
              <a:buClr>
                <a:srgbClr val="595959"/>
              </a:buClr>
            </a:pPr>
            <a:r>
              <a:rPr lang="en-US" dirty="0">
                <a:ea typeface="+mn-lt"/>
                <a:cs typeface="+mn-lt"/>
              </a:rPr>
              <a:t>(3020,)</a:t>
            </a:r>
            <a:br>
              <a:rPr lang="en-US" dirty="0"/>
            </a:br>
            <a:endParaRPr lang="en-US" dirty="0"/>
          </a:p>
          <a:p>
            <a:pPr>
              <a:buClr>
                <a:srgbClr val="595959"/>
              </a:buClr>
            </a:pPr>
            <a:r>
              <a:rPr lang="en-US" dirty="0">
                <a:ea typeface="+mn-lt"/>
                <a:cs typeface="+mn-lt"/>
              </a:rPr>
              <a:t>(2265, 6) Train data set</a:t>
            </a:r>
            <a:endParaRPr lang="en-US" dirty="0"/>
          </a:p>
          <a:p>
            <a:pPr>
              <a:buClr>
                <a:srgbClr val="595959"/>
              </a:buClr>
            </a:pPr>
            <a:r>
              <a:rPr lang="en-US" dirty="0">
                <a:ea typeface="+mn-lt"/>
                <a:cs typeface="+mn-lt"/>
              </a:rPr>
              <a:t>(2265,)</a:t>
            </a:r>
            <a:endParaRPr lang="en-US" dirty="0"/>
          </a:p>
          <a:p>
            <a:pPr>
              <a:buClr>
                <a:srgbClr val="595959"/>
              </a:buClr>
            </a:pPr>
            <a:r>
              <a:rPr lang="en-US" dirty="0">
                <a:ea typeface="+mn-lt"/>
                <a:cs typeface="+mn-lt"/>
              </a:rPr>
              <a:t>(755, 6) Test data set</a:t>
            </a:r>
            <a:endParaRPr lang="en-US" dirty="0"/>
          </a:p>
          <a:p>
            <a:pPr>
              <a:buClr>
                <a:srgbClr val="595959"/>
              </a:buClr>
            </a:pPr>
            <a:r>
              <a:rPr lang="en-US" dirty="0">
                <a:ea typeface="+mn-lt"/>
                <a:cs typeface="+mn-lt"/>
              </a:rPr>
              <a:t>(755,)</a:t>
            </a:r>
            <a:endParaRPr lang="en-US" dirty="0"/>
          </a:p>
          <a:p>
            <a:pPr marL="0" indent="0">
              <a:buClr>
                <a:srgbClr val="595959"/>
              </a:buClr>
              <a:buNone/>
            </a:pPr>
            <a:br>
              <a:rPr lang="en-US" dirty="0"/>
            </a:br>
            <a:endParaRPr lang="en-US" dirty="0"/>
          </a:p>
        </p:txBody>
      </p:sp>
      <p:pic>
        <p:nvPicPr>
          <p:cNvPr id="4" name="Recording (16)">
            <a:hlinkClick r:id="" action="ppaction://media"/>
            <a:extLst>
              <a:ext uri="{FF2B5EF4-FFF2-40B4-BE49-F238E27FC236}">
                <a16:creationId xmlns:a16="http://schemas.microsoft.com/office/drawing/2014/main" id="{CBD88F9E-26F7-4243-9748-5D4C1FE687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056856" y="825789"/>
            <a:ext cx="730250" cy="730250"/>
          </a:xfrm>
          <a:prstGeom prst="rect">
            <a:avLst/>
          </a:prstGeom>
        </p:spPr>
      </p:pic>
    </p:spTree>
    <p:extLst>
      <p:ext uri="{BB962C8B-B14F-4D97-AF65-F5344CB8AC3E}">
        <p14:creationId xmlns:p14="http://schemas.microsoft.com/office/powerpoint/2010/main" val="1791114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350" dirty="0"/>
              <a:t>  Model Training</a:t>
            </a:r>
          </a:p>
        </p:txBody>
      </p:sp>
      <p:sp>
        <p:nvSpPr>
          <p:cNvPr id="3" name="Content Placeholder 2"/>
          <p:cNvSpPr>
            <a:spLocks noGrp="1"/>
          </p:cNvSpPr>
          <p:nvPr>
            <p:ph idx="1"/>
          </p:nvPr>
        </p:nvSpPr>
        <p:spPr>
          <a:xfrm>
            <a:off x="1065212" y="1828800"/>
            <a:ext cx="8686801" cy="4408106"/>
          </a:xfrm>
        </p:spPr>
        <p:txBody>
          <a:bodyPr vert="horz" lIns="91440" tIns="45720" rIns="91440" bIns="45720" rtlCol="0" anchor="t">
            <a:normAutofit/>
          </a:bodyPr>
          <a:lstStyle/>
          <a:p>
            <a:r>
              <a:rPr lang="en-US" dirty="0"/>
              <a:t>Please refer to notebooks for details.</a:t>
            </a:r>
          </a:p>
          <a:p>
            <a:pPr>
              <a:buClr>
                <a:srgbClr val="595959"/>
              </a:buClr>
            </a:pPr>
            <a:r>
              <a:rPr lang="en-US" dirty="0"/>
              <a:t>For the Linear Regression and the KNN models a cross-valuation for accuracy is performed.</a:t>
            </a:r>
          </a:p>
          <a:p>
            <a:pPr>
              <a:buClr>
                <a:srgbClr val="90C226"/>
              </a:buClr>
            </a:pPr>
            <a:r>
              <a:rPr lang="en-US" dirty="0"/>
              <a:t>Cross-Validation is a technique where the model is evaluated on a dataset on which it is not trained.  It can be the test data or another dataset.</a:t>
            </a:r>
            <a:endParaRPr lang="en-US" dirty="0">
              <a:ea typeface="+mn-lt"/>
              <a:cs typeface="+mn-lt"/>
            </a:endParaRPr>
          </a:p>
          <a:p>
            <a:pPr>
              <a:buClr>
                <a:srgbClr val="595959"/>
              </a:buClr>
            </a:pPr>
            <a:r>
              <a:rPr lang="en-US" b="1" dirty="0"/>
              <a:t>Linear Regression Cross-Validation</a:t>
            </a:r>
            <a:endParaRPr lang="en-US" dirty="0"/>
          </a:p>
          <a:p>
            <a:pPr>
              <a:buClr>
                <a:srgbClr val="595959"/>
              </a:buClr>
            </a:pPr>
            <a:r>
              <a:rPr lang="en-US" dirty="0">
                <a:ea typeface="+mn-lt"/>
                <a:cs typeface="+mn-lt"/>
              </a:rPr>
              <a:t>Accuracy:  99.99998687063808</a:t>
            </a:r>
            <a:endParaRPr lang="en-US" dirty="0"/>
          </a:p>
          <a:p>
            <a:pPr>
              <a:buClr>
                <a:srgbClr val="595959"/>
              </a:buClr>
            </a:pPr>
            <a:r>
              <a:rPr lang="en-US" b="1" dirty="0">
                <a:ea typeface="+mn-lt"/>
                <a:cs typeface="+mn-lt"/>
              </a:rPr>
              <a:t>KNN Cross-Validation</a:t>
            </a:r>
            <a:endParaRPr lang="en-US" dirty="0">
              <a:ea typeface="+mn-lt"/>
              <a:cs typeface="+mn-lt"/>
            </a:endParaRPr>
          </a:p>
          <a:p>
            <a:pPr>
              <a:buClr>
                <a:srgbClr val="595959"/>
              </a:buClr>
            </a:pPr>
            <a:r>
              <a:rPr lang="en-US" dirty="0">
                <a:ea typeface="+mn-lt"/>
                <a:cs typeface="+mn-lt"/>
              </a:rPr>
              <a:t>Accuracy:  99.97465262168085</a:t>
            </a:r>
            <a:br>
              <a:rPr lang="en-US" dirty="0"/>
            </a:br>
            <a:endParaRPr lang="en-US"/>
          </a:p>
          <a:p>
            <a:pPr marL="45720" indent="0">
              <a:buNone/>
            </a:pPr>
            <a:endParaRPr lang="en-US" dirty="0"/>
          </a:p>
        </p:txBody>
      </p:sp>
      <p:pic>
        <p:nvPicPr>
          <p:cNvPr id="4" name="Recording (17)">
            <a:hlinkClick r:id="" action="ppaction://media"/>
            <a:extLst>
              <a:ext uri="{FF2B5EF4-FFF2-40B4-BE49-F238E27FC236}">
                <a16:creationId xmlns:a16="http://schemas.microsoft.com/office/drawing/2014/main" id="{247A81F6-38F0-435B-8189-7B554B53EE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128571" y="983603"/>
            <a:ext cx="730250" cy="730250"/>
          </a:xfrm>
          <a:prstGeom prst="rect">
            <a:avLst/>
          </a:prstGeom>
        </p:spPr>
      </p:pic>
    </p:spTree>
    <p:extLst>
      <p:ext uri="{BB962C8B-B14F-4D97-AF65-F5344CB8AC3E}">
        <p14:creationId xmlns:p14="http://schemas.microsoft.com/office/powerpoint/2010/main" val="3388139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8">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0">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58912"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12">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58913" y="-3"/>
            <a:ext cx="1056470"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EE1F6614-656E-4528-9ECB-4017AF20706C}"/>
              </a:ext>
            </a:extLst>
          </p:cNvPr>
          <p:cNvSpPr>
            <a:spLocks noGrp="1"/>
          </p:cNvSpPr>
          <p:nvPr>
            <p:ph type="title"/>
          </p:nvPr>
        </p:nvSpPr>
        <p:spPr>
          <a:xfrm>
            <a:off x="673578" y="643467"/>
            <a:ext cx="4201951" cy="1375608"/>
          </a:xfrm>
        </p:spPr>
        <p:txBody>
          <a:bodyPr anchor="ctr">
            <a:normAutofit/>
          </a:bodyPr>
          <a:lstStyle/>
          <a:p>
            <a:pPr>
              <a:lnSpc>
                <a:spcPct val="90000"/>
              </a:lnSpc>
            </a:pPr>
            <a:r>
              <a:rPr lang="en-US" sz="4500" dirty="0"/>
              <a:t>Model Training</a:t>
            </a:r>
          </a:p>
        </p:txBody>
      </p:sp>
      <p:sp>
        <p:nvSpPr>
          <p:cNvPr id="3" name="Content Placeholder 2">
            <a:extLst>
              <a:ext uri="{FF2B5EF4-FFF2-40B4-BE49-F238E27FC236}">
                <a16:creationId xmlns:a16="http://schemas.microsoft.com/office/drawing/2014/main" id="{335F9BD1-9B62-4E3A-ADFE-140FB7B056B3}"/>
              </a:ext>
            </a:extLst>
          </p:cNvPr>
          <p:cNvSpPr>
            <a:spLocks noGrp="1"/>
          </p:cNvSpPr>
          <p:nvPr>
            <p:ph idx="1"/>
          </p:nvPr>
        </p:nvSpPr>
        <p:spPr>
          <a:xfrm>
            <a:off x="673578" y="2160590"/>
            <a:ext cx="3972908" cy="3440110"/>
          </a:xfrm>
        </p:spPr>
        <p:txBody>
          <a:bodyPr vert="horz" lIns="91440" tIns="45720" rIns="91440" bIns="45720" rtlCol="0">
            <a:normAutofit/>
          </a:bodyPr>
          <a:lstStyle/>
          <a:p>
            <a:r>
              <a:rPr lang="en-US">
                <a:solidFill>
                  <a:schemeClr val="bg1"/>
                </a:solidFill>
              </a:rPr>
              <a:t>For RNN-LSTM Model a plot of loss of train vs validation was performed.  It shows a slight underfit.</a:t>
            </a:r>
          </a:p>
          <a:p>
            <a:pPr>
              <a:buClr>
                <a:srgbClr val="595959"/>
              </a:buClr>
            </a:pPr>
            <a:endParaRPr lang="en-US">
              <a:solidFill>
                <a:schemeClr val="bg1"/>
              </a:solidFill>
            </a:endParaRPr>
          </a:p>
        </p:txBody>
      </p:sp>
      <p:pic>
        <p:nvPicPr>
          <p:cNvPr id="4" name="Picture 4">
            <a:extLst>
              <a:ext uri="{FF2B5EF4-FFF2-40B4-BE49-F238E27FC236}">
                <a16:creationId xmlns:a16="http://schemas.microsoft.com/office/drawing/2014/main" id="{66E49EE6-6819-4E72-984D-5AA5910C67AE}"/>
              </a:ext>
            </a:extLst>
          </p:cNvPr>
          <p:cNvPicPr>
            <a:picLocks noChangeAspect="1"/>
          </p:cNvPicPr>
          <p:nvPr/>
        </p:nvPicPr>
        <p:blipFill>
          <a:blip r:embed="rId4"/>
          <a:stretch>
            <a:fillRect/>
          </a:stretch>
        </p:blipFill>
        <p:spPr>
          <a:xfrm>
            <a:off x="6094413" y="1626862"/>
            <a:ext cx="5142161" cy="3591760"/>
          </a:xfrm>
          <a:prstGeom prst="rect">
            <a:avLst/>
          </a:prstGeom>
        </p:spPr>
      </p:pic>
      <p:sp>
        <p:nvSpPr>
          <p:cNvPr id="26" name="Isosceles Triangle 14">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2634" y="4013200"/>
            <a:ext cx="448616"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5" name="Recording (18)">
            <a:hlinkClick r:id="" action="ppaction://media"/>
            <a:extLst>
              <a:ext uri="{FF2B5EF4-FFF2-40B4-BE49-F238E27FC236}">
                <a16:creationId xmlns:a16="http://schemas.microsoft.com/office/drawing/2014/main" id="{7C096DE6-DD9E-4F06-B502-9390DC7C50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68309" y="1084030"/>
            <a:ext cx="730250" cy="730250"/>
          </a:xfrm>
          <a:prstGeom prst="rect">
            <a:avLst/>
          </a:prstGeom>
        </p:spPr>
      </p:pic>
    </p:spTree>
    <p:extLst>
      <p:ext uri="{BB962C8B-B14F-4D97-AF65-F5344CB8AC3E}">
        <p14:creationId xmlns:p14="http://schemas.microsoft.com/office/powerpoint/2010/main" val="10510356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58912"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58913" y="-3"/>
            <a:ext cx="1056470"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694693C5-AC0B-40AC-A000-0878E6851E02}"/>
              </a:ext>
            </a:extLst>
          </p:cNvPr>
          <p:cNvSpPr>
            <a:spLocks noGrp="1"/>
          </p:cNvSpPr>
          <p:nvPr>
            <p:ph type="title"/>
          </p:nvPr>
        </p:nvSpPr>
        <p:spPr>
          <a:xfrm>
            <a:off x="673578" y="643467"/>
            <a:ext cx="4201951" cy="1375608"/>
          </a:xfrm>
        </p:spPr>
        <p:txBody>
          <a:bodyPr anchor="ctr">
            <a:normAutofit/>
          </a:bodyPr>
          <a:lstStyle/>
          <a:p>
            <a:pPr>
              <a:lnSpc>
                <a:spcPct val="90000"/>
              </a:lnSpc>
            </a:pPr>
            <a:r>
              <a:rPr lang="en-US" sz="4500" dirty="0"/>
              <a:t>Model Training</a:t>
            </a:r>
          </a:p>
        </p:txBody>
      </p:sp>
      <p:sp>
        <p:nvSpPr>
          <p:cNvPr id="3" name="Content Placeholder 2">
            <a:extLst>
              <a:ext uri="{FF2B5EF4-FFF2-40B4-BE49-F238E27FC236}">
                <a16:creationId xmlns:a16="http://schemas.microsoft.com/office/drawing/2014/main" id="{4A35146C-52BC-47DA-BC5E-6B8A06927A0C}"/>
              </a:ext>
            </a:extLst>
          </p:cNvPr>
          <p:cNvSpPr>
            <a:spLocks noGrp="1"/>
          </p:cNvSpPr>
          <p:nvPr>
            <p:ph idx="1"/>
          </p:nvPr>
        </p:nvSpPr>
        <p:spPr>
          <a:xfrm>
            <a:off x="673578" y="2160590"/>
            <a:ext cx="3972908" cy="3440110"/>
          </a:xfrm>
        </p:spPr>
        <p:txBody>
          <a:bodyPr vert="horz" lIns="91440" tIns="45720" rIns="91440" bIns="45720" rtlCol="0" anchor="t">
            <a:normAutofit/>
          </a:bodyPr>
          <a:lstStyle/>
          <a:p>
            <a:r>
              <a:rPr lang="en-US" dirty="0">
                <a:solidFill>
                  <a:schemeClr val="bg1"/>
                </a:solidFill>
              </a:rPr>
              <a:t>My question is how can I improve the RNN-LSTM model's performance?</a:t>
            </a:r>
          </a:p>
          <a:p>
            <a:r>
              <a:rPr lang="en-US" dirty="0">
                <a:solidFill>
                  <a:schemeClr val="bg1"/>
                </a:solidFill>
              </a:rPr>
              <a:t>After many trials and errors of different types of compiling, I doubled the number of epochs to 100.  The result of a better fit of Model train vs validation loss over epoch.</a:t>
            </a:r>
          </a:p>
          <a:p>
            <a:endParaRPr lang="en-US">
              <a:solidFill>
                <a:schemeClr val="bg1"/>
              </a:solidFill>
            </a:endParaRPr>
          </a:p>
          <a:p>
            <a:endParaRPr lang="en-US">
              <a:solidFill>
                <a:schemeClr val="bg1"/>
              </a:solidFill>
            </a:endParaRPr>
          </a:p>
        </p:txBody>
      </p:sp>
      <p:pic>
        <p:nvPicPr>
          <p:cNvPr id="4" name="Picture 4" descr="A picture containing histogram&#10;&#10;Description automatically generated">
            <a:extLst>
              <a:ext uri="{FF2B5EF4-FFF2-40B4-BE49-F238E27FC236}">
                <a16:creationId xmlns:a16="http://schemas.microsoft.com/office/drawing/2014/main" id="{A7AA2855-A30E-4B97-A217-4FEA45202523}"/>
              </a:ext>
            </a:extLst>
          </p:cNvPr>
          <p:cNvPicPr>
            <a:picLocks noChangeAspect="1"/>
          </p:cNvPicPr>
          <p:nvPr/>
        </p:nvPicPr>
        <p:blipFill>
          <a:blip r:embed="rId4"/>
          <a:stretch>
            <a:fillRect/>
          </a:stretch>
        </p:blipFill>
        <p:spPr>
          <a:xfrm>
            <a:off x="6094413" y="1626862"/>
            <a:ext cx="5142161" cy="3591760"/>
          </a:xfrm>
          <a:prstGeom prst="rect">
            <a:avLst/>
          </a:prstGeom>
        </p:spPr>
      </p:pic>
      <p:sp>
        <p:nvSpPr>
          <p:cNvPr id="15" name="Isosceles Triangle 14">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2634" y="4013200"/>
            <a:ext cx="448616"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5" name="Recording (19)">
            <a:hlinkClick r:id="" action="ppaction://media"/>
            <a:extLst>
              <a:ext uri="{FF2B5EF4-FFF2-40B4-BE49-F238E27FC236}">
                <a16:creationId xmlns:a16="http://schemas.microsoft.com/office/drawing/2014/main" id="{A9803396-E536-471C-B571-DF90C0CD4A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9223" y="1084030"/>
            <a:ext cx="730250" cy="730250"/>
          </a:xfrm>
          <a:prstGeom prst="rect">
            <a:avLst/>
          </a:prstGeom>
        </p:spPr>
      </p:pic>
    </p:spTree>
    <p:extLst>
      <p:ext uri="{BB962C8B-B14F-4D97-AF65-F5344CB8AC3E}">
        <p14:creationId xmlns:p14="http://schemas.microsoft.com/office/powerpoint/2010/main" val="13647072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Having an Edge</a:t>
            </a:r>
          </a:p>
        </p:txBody>
      </p:sp>
      <p:sp>
        <p:nvSpPr>
          <p:cNvPr id="3" name="Content Placeholder 2"/>
          <p:cNvSpPr>
            <a:spLocks noGrp="1"/>
          </p:cNvSpPr>
          <p:nvPr>
            <p:ph idx="1"/>
          </p:nvPr>
        </p:nvSpPr>
        <p:spPr/>
        <p:txBody>
          <a:bodyPr vert="horz" lIns="91440" tIns="45720" rIns="91440" bIns="45720" rtlCol="0" anchor="t">
            <a:normAutofit fontScale="92500" lnSpcReduction="20000"/>
          </a:bodyPr>
          <a:lstStyle/>
          <a:p>
            <a:r>
              <a:rPr lang="en-US" b="1" dirty="0">
                <a:ea typeface="+mn-lt"/>
                <a:cs typeface="+mn-lt"/>
              </a:rPr>
              <a:t>A short understanding of my interpretation of the market psyche.</a:t>
            </a:r>
            <a:endParaRPr lang="en-US" b="1" dirty="0"/>
          </a:p>
          <a:p>
            <a:pPr>
              <a:buClr>
                <a:srgbClr val="595959"/>
              </a:buClr>
            </a:pPr>
            <a:r>
              <a:rPr lang="en-US" dirty="0">
                <a:ea typeface="+mn-lt"/>
                <a:cs typeface="+mn-lt"/>
              </a:rPr>
              <a:t>Why should we try to predict a stock price?</a:t>
            </a:r>
            <a:endParaRPr lang="en-US" b="1" dirty="0"/>
          </a:p>
          <a:p>
            <a:pPr>
              <a:buClr>
                <a:srgbClr val="595959"/>
              </a:buClr>
            </a:pPr>
            <a:r>
              <a:rPr lang="en-US" dirty="0"/>
              <a:t>Traders and Investors alike want to maximize profit while minimizing risks.  In order to do that they often use forecasting tools as indicators which enables them to try and make accurate market predictions.</a:t>
            </a:r>
          </a:p>
          <a:p>
            <a:pPr>
              <a:buClr>
                <a:srgbClr val="595959"/>
              </a:buClr>
            </a:pPr>
            <a:r>
              <a:rPr lang="en-US" b="1" dirty="0">
                <a:ea typeface="+mn-lt"/>
                <a:cs typeface="+mn-lt"/>
              </a:rPr>
              <a:t>The Modeling Aspect</a:t>
            </a:r>
            <a:endParaRPr lang="en-US" dirty="0"/>
          </a:p>
          <a:p>
            <a:pPr>
              <a:buClr>
                <a:srgbClr val="595959"/>
              </a:buClr>
            </a:pPr>
            <a:r>
              <a:rPr lang="en-US" dirty="0">
                <a:ea typeface="+mn-lt"/>
                <a:cs typeface="+mn-lt"/>
              </a:rPr>
              <a:t>Predictive models are not always but are often applied as short-term indicators.  Many models are available in Machine Learning which  can serve as stock market forecasting tools.  What we must understand is no models can take the place of good governance over money management.  Here however in my Advanced Data Science Capstone Project I would like to see how a few Machine Learning predictive models work in comparison to a stock’s actual price performance. My goal is to submit a Linear Regression model, a K-Nearest Neighbor model, a Support Vector Machine model and a RNN-LSTM Time Series Forecasting model  using the company Amazon.com stock’s historical price data.</a:t>
            </a:r>
            <a:endParaRPr lang="en-US" b="1" dirty="0"/>
          </a:p>
          <a:p>
            <a:pPr>
              <a:buClr>
                <a:prstClr val="black">
                  <a:lumMod val="65000"/>
                  <a:lumOff val="35000"/>
                </a:prstClr>
              </a:buClr>
            </a:pPr>
            <a:endParaRPr lang="en-US" dirty="0"/>
          </a:p>
        </p:txBody>
      </p:sp>
      <p:pic>
        <p:nvPicPr>
          <p:cNvPr id="5" name="Recording (2)">
            <a:hlinkClick r:id="" action="ppaction://media"/>
            <a:extLst>
              <a:ext uri="{FF2B5EF4-FFF2-40B4-BE49-F238E27FC236}">
                <a16:creationId xmlns:a16="http://schemas.microsoft.com/office/drawing/2014/main" id="{0465FD1B-403C-4E0C-9361-085C8D9649C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54051" y="897523"/>
            <a:ext cx="730250" cy="730250"/>
          </a:xfrm>
          <a:prstGeom prst="rect">
            <a:avLst/>
          </a:prstGeom>
        </p:spPr>
      </p:pic>
    </p:spTree>
    <p:extLst>
      <p:ext uri="{BB962C8B-B14F-4D97-AF65-F5344CB8AC3E}">
        <p14:creationId xmlns:p14="http://schemas.microsoft.com/office/powerpoint/2010/main" val="1637310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1F4C-B4F2-4625-BBD6-828BDF2273AF}"/>
              </a:ext>
            </a:extLst>
          </p:cNvPr>
          <p:cNvSpPr>
            <a:spLocks noGrp="1"/>
          </p:cNvSpPr>
          <p:nvPr>
            <p:ph type="title"/>
          </p:nvPr>
        </p:nvSpPr>
        <p:spPr>
          <a:xfrm>
            <a:off x="1315933" y="1474959"/>
            <a:ext cx="8594429" cy="1826581"/>
          </a:xfrm>
        </p:spPr>
        <p:txBody>
          <a:bodyPr>
            <a:normAutofit fontScale="90000"/>
          </a:bodyPr>
          <a:lstStyle/>
          <a:p>
            <a:r>
              <a:rPr lang="en-US" sz="7100" dirty="0"/>
              <a:t>    For Part 2 of This Presentation</a:t>
            </a:r>
            <a:endParaRPr lang="en-US" dirty="0"/>
          </a:p>
        </p:txBody>
      </p:sp>
      <p:sp>
        <p:nvSpPr>
          <p:cNvPr id="3" name="Text Placeholder 2">
            <a:extLst>
              <a:ext uri="{FF2B5EF4-FFF2-40B4-BE49-F238E27FC236}">
                <a16:creationId xmlns:a16="http://schemas.microsoft.com/office/drawing/2014/main" id="{C1CD1A7A-AEED-4DE8-B678-36561209A2BE}"/>
              </a:ext>
            </a:extLst>
          </p:cNvPr>
          <p:cNvSpPr>
            <a:spLocks noGrp="1"/>
          </p:cNvSpPr>
          <p:nvPr>
            <p:ph type="body" idx="1"/>
          </p:nvPr>
        </p:nvSpPr>
        <p:spPr>
          <a:xfrm>
            <a:off x="715485" y="3365388"/>
            <a:ext cx="8594429" cy="860400"/>
          </a:xfrm>
        </p:spPr>
        <p:txBody>
          <a:bodyPr/>
          <a:lstStyle/>
          <a:p>
            <a:r>
              <a:rPr lang="en-US" sz="3550" dirty="0"/>
              <a:t>                     Click </a:t>
            </a:r>
            <a:r>
              <a:rPr lang="en-US" sz="3550" dirty="0">
                <a:hlinkClick r:id="rId2"/>
              </a:rPr>
              <a:t>Part2</a:t>
            </a:r>
            <a:endParaRPr lang="en-US" dirty="0"/>
          </a:p>
        </p:txBody>
      </p:sp>
    </p:spTree>
    <p:extLst>
      <p:ext uri="{BB962C8B-B14F-4D97-AF65-F5344CB8AC3E}">
        <p14:creationId xmlns:p14="http://schemas.microsoft.com/office/powerpoint/2010/main" val="3428330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Presenting Four Predictive Models</a:t>
            </a:r>
          </a:p>
        </p:txBody>
      </p:sp>
      <p:sp>
        <p:nvSpPr>
          <p:cNvPr id="3" name="Content Placeholder 2"/>
          <p:cNvSpPr>
            <a:spLocks noGrp="1"/>
          </p:cNvSpPr>
          <p:nvPr>
            <p:ph idx="1"/>
          </p:nvPr>
        </p:nvSpPr>
        <p:spPr>
          <a:xfrm>
            <a:off x="677158" y="2620344"/>
            <a:ext cx="8594429" cy="3421019"/>
          </a:xfrm>
        </p:spPr>
        <p:txBody>
          <a:bodyPr vert="horz" lIns="91440" tIns="45720" rIns="91440" bIns="45720" rtlCol="0" anchor="t">
            <a:normAutofit fontScale="85000" lnSpcReduction="10000"/>
          </a:bodyPr>
          <a:lstStyle/>
          <a:p>
            <a:r>
              <a:rPr lang="en-US" b="1" dirty="0">
                <a:ea typeface="+mn-lt"/>
                <a:cs typeface="+mn-lt"/>
              </a:rPr>
              <a:t>Linear Regression Model -</a:t>
            </a:r>
            <a:r>
              <a:rPr lang="en-US" dirty="0">
                <a:ea typeface="+mn-lt"/>
                <a:cs typeface="+mn-lt"/>
              </a:rPr>
              <a:t> Linear regression makes an attempt at modeling the relationship between two variables by fitting  a linear equation to observed data where one variable is considered to be an explanatory variable and the other is considered to be a dependent variable.  It is the most basic and commonly used type of predictive analysis.</a:t>
            </a:r>
            <a:endParaRPr lang="en-US" dirty="0"/>
          </a:p>
          <a:p>
            <a:r>
              <a:rPr lang="en-US" b="1" dirty="0">
                <a:ea typeface="+mn-lt"/>
                <a:cs typeface="+mn-lt"/>
              </a:rPr>
              <a:t>K-Nearest Neighbor (KNN) Model - </a:t>
            </a:r>
            <a:r>
              <a:rPr lang="en-US" dirty="0">
                <a:ea typeface="+mn-lt"/>
                <a:cs typeface="+mn-lt"/>
              </a:rPr>
              <a:t>KNN is a supervised learning classification and regression algorithm that uses nearby points in order to generate  a prediction.  It is said to be one of the most basic yet essential classification algorithms in Machine Learning.</a:t>
            </a:r>
            <a:endParaRPr lang="en-US" dirty="0"/>
          </a:p>
          <a:p>
            <a:r>
              <a:rPr lang="en-US" b="1" dirty="0">
                <a:ea typeface="+mn-lt"/>
                <a:cs typeface="+mn-lt"/>
              </a:rPr>
              <a:t>Support Vector Machine(SVM) model - </a:t>
            </a:r>
            <a:r>
              <a:rPr lang="en-US" dirty="0">
                <a:ea typeface="+mn-lt"/>
                <a:cs typeface="+mn-lt"/>
              </a:rPr>
              <a:t>SVM is a supervised machine learning model that can be used for classification and regression. SVM is effective in high dimensional spaces.  It is effective in cases where the number of dimensions is greater than the number of samples.  It is memory efficient and is versatile.</a:t>
            </a:r>
          </a:p>
          <a:p>
            <a:pPr marL="0" indent="0">
              <a:buClr>
                <a:srgbClr val="595959"/>
              </a:buClr>
              <a:buNone/>
            </a:pPr>
            <a:br>
              <a:rPr lang="en-US" dirty="0"/>
            </a:br>
            <a:endParaRPr lang="en-US" dirty="0"/>
          </a:p>
          <a:p>
            <a:endParaRPr lang="en-US" dirty="0"/>
          </a:p>
        </p:txBody>
      </p:sp>
      <p:pic>
        <p:nvPicPr>
          <p:cNvPr id="5" name="Recording (3)">
            <a:hlinkClick r:id="" action="ppaction://media"/>
            <a:extLst>
              <a:ext uri="{FF2B5EF4-FFF2-40B4-BE49-F238E27FC236}">
                <a16:creationId xmlns:a16="http://schemas.microsoft.com/office/drawing/2014/main" id="{7EB2C584-ACD0-486F-A2D5-BF52087E44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11423" y="983603"/>
            <a:ext cx="730250" cy="730250"/>
          </a:xfrm>
          <a:prstGeom prst="rect">
            <a:avLst/>
          </a:prstGeom>
        </p:spPr>
      </p:pic>
    </p:spTree>
    <p:extLst>
      <p:ext uri="{BB962C8B-B14F-4D97-AF65-F5344CB8AC3E}">
        <p14:creationId xmlns:p14="http://schemas.microsoft.com/office/powerpoint/2010/main" val="2772895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761D3-6B1C-4AE2-BE9C-0238C1C2BB54}"/>
              </a:ext>
            </a:extLst>
          </p:cNvPr>
          <p:cNvSpPr>
            <a:spLocks noGrp="1"/>
          </p:cNvSpPr>
          <p:nvPr>
            <p:ph type="title"/>
          </p:nvPr>
        </p:nvSpPr>
        <p:spPr/>
        <p:txBody>
          <a:bodyPr/>
          <a:lstStyle/>
          <a:p>
            <a:r>
              <a:rPr lang="en-US" dirty="0">
                <a:ea typeface="+mj-lt"/>
                <a:cs typeface="+mj-lt"/>
              </a:rPr>
              <a:t>Presenting Four Predictive Models</a:t>
            </a:r>
            <a:endParaRPr lang="en-US" b="0" dirty="0">
              <a:ea typeface="+mj-lt"/>
              <a:cs typeface="+mj-lt"/>
            </a:endParaRPr>
          </a:p>
          <a:p>
            <a:endParaRPr lang="en-US" dirty="0"/>
          </a:p>
        </p:txBody>
      </p:sp>
      <p:sp>
        <p:nvSpPr>
          <p:cNvPr id="3" name="Content Placeholder 2">
            <a:extLst>
              <a:ext uri="{FF2B5EF4-FFF2-40B4-BE49-F238E27FC236}">
                <a16:creationId xmlns:a16="http://schemas.microsoft.com/office/drawing/2014/main" id="{DA1D7D27-B317-494D-859C-7AA11A53FB1E}"/>
              </a:ext>
            </a:extLst>
          </p:cNvPr>
          <p:cNvSpPr>
            <a:spLocks noGrp="1"/>
          </p:cNvSpPr>
          <p:nvPr>
            <p:ph idx="1"/>
          </p:nvPr>
        </p:nvSpPr>
        <p:spPr>
          <a:xfrm>
            <a:off x="677158" y="2492634"/>
            <a:ext cx="8594429" cy="3548729"/>
          </a:xfrm>
        </p:spPr>
        <p:txBody>
          <a:bodyPr vert="horz" lIns="91440" tIns="45720" rIns="91440" bIns="45720" rtlCol="0" anchor="t">
            <a:normAutofit/>
          </a:bodyPr>
          <a:lstStyle/>
          <a:p>
            <a:pPr marL="45720" indent="0">
              <a:buNone/>
            </a:pPr>
            <a:endParaRPr lang="en-US" b="1" dirty="0"/>
          </a:p>
          <a:p>
            <a:pPr>
              <a:buClr>
                <a:srgbClr val="595959"/>
              </a:buClr>
            </a:pPr>
            <a:r>
              <a:rPr lang="en-US" b="1" dirty="0">
                <a:ea typeface="+mn-lt"/>
                <a:cs typeface="+mn-lt"/>
              </a:rPr>
              <a:t>RNN-LSTM Time Series Forecasting model </a:t>
            </a:r>
          </a:p>
          <a:p>
            <a:pPr>
              <a:buClr>
                <a:srgbClr val="595959"/>
              </a:buClr>
            </a:pPr>
            <a:r>
              <a:rPr lang="en-US" dirty="0">
                <a:ea typeface="+mn-lt"/>
                <a:cs typeface="+mn-lt"/>
              </a:rPr>
              <a:t>RNN stands for recurrent neural network.  LSTM stands for long short-term memory.  Since time series prediction problems are difficult types of predictive modeling problems, recurrent neural networks are used in deep learning to train very large architectures successfully.</a:t>
            </a:r>
            <a:endParaRPr lang="en-US" dirty="0"/>
          </a:p>
          <a:p>
            <a:pPr marL="45720" indent="0">
              <a:buClr>
                <a:srgbClr val="595959"/>
              </a:buClr>
              <a:buNone/>
            </a:pPr>
            <a:br>
              <a:rPr lang="en-US" dirty="0"/>
            </a:br>
            <a:br>
              <a:rPr lang="en-US" dirty="0"/>
            </a:br>
            <a:endParaRPr lang="en-US"/>
          </a:p>
        </p:txBody>
      </p:sp>
      <p:pic>
        <p:nvPicPr>
          <p:cNvPr id="4" name="Recording (4)">
            <a:hlinkClick r:id="" action="ppaction://media"/>
            <a:extLst>
              <a:ext uri="{FF2B5EF4-FFF2-40B4-BE49-F238E27FC236}">
                <a16:creationId xmlns:a16="http://schemas.microsoft.com/office/drawing/2014/main" id="{853FE81E-0613-4D3A-A538-4B922DFA1A3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23762" y="983603"/>
            <a:ext cx="730250" cy="730250"/>
          </a:xfrm>
          <a:prstGeom prst="rect">
            <a:avLst/>
          </a:prstGeom>
        </p:spPr>
      </p:pic>
    </p:spTree>
    <p:extLst>
      <p:ext uri="{BB962C8B-B14F-4D97-AF65-F5344CB8AC3E}">
        <p14:creationId xmlns:p14="http://schemas.microsoft.com/office/powerpoint/2010/main" val="1923635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350" dirty="0">
                <a:ea typeface="+mj-lt"/>
                <a:cs typeface="+mj-lt"/>
              </a:rPr>
              <a:t>Initial Data Exploration</a:t>
            </a:r>
            <a:endParaRPr lang="en-US" sz="6350" dirty="0"/>
          </a:p>
        </p:txBody>
      </p:sp>
      <p:sp>
        <p:nvSpPr>
          <p:cNvPr id="3" name="Content Placeholder 2"/>
          <p:cNvSpPr>
            <a:spLocks noGrp="1"/>
          </p:cNvSpPr>
          <p:nvPr>
            <p:ph idx="1"/>
          </p:nvPr>
        </p:nvSpPr>
        <p:spPr>
          <a:xfrm>
            <a:off x="677158" y="1917942"/>
            <a:ext cx="8594429" cy="4123421"/>
          </a:xfrm>
        </p:spPr>
        <p:txBody>
          <a:bodyPr vert="horz" lIns="91440" tIns="45720" rIns="91440" bIns="45720" rtlCol="0" anchor="t">
            <a:normAutofit fontScale="55000" lnSpcReduction="20000"/>
          </a:bodyPr>
          <a:lstStyle/>
          <a:p>
            <a:r>
              <a:rPr lang="en-US" sz="3300" dirty="0">
                <a:ea typeface="+mn-lt"/>
                <a:cs typeface="+mn-lt"/>
              </a:rPr>
              <a:t>I will be using the historical price data of Amazon.com which goes by the ticker AMZN and it trades on the NASDAQ.</a:t>
            </a:r>
            <a:endParaRPr lang="en-US" sz="3300" dirty="0"/>
          </a:p>
          <a:p>
            <a:r>
              <a:rPr lang="en-US" sz="3300" dirty="0">
                <a:ea typeface="+mn-lt"/>
                <a:cs typeface="+mn-lt"/>
              </a:rPr>
              <a:t>Data is scraped using the </a:t>
            </a:r>
            <a:r>
              <a:rPr lang="en-US" sz="3300" dirty="0" err="1">
                <a:ea typeface="+mn-lt"/>
                <a:cs typeface="+mn-lt"/>
              </a:rPr>
              <a:t>yahoo.finance</a:t>
            </a:r>
            <a:r>
              <a:rPr lang="en-US" sz="3300" dirty="0">
                <a:ea typeface="+mn-lt"/>
                <a:cs typeface="+mn-lt"/>
              </a:rPr>
              <a:t> API from the financial site of yahoo.com</a:t>
            </a:r>
            <a:r>
              <a:rPr lang="en-US" sz="3300" b="1" dirty="0">
                <a:ea typeface="+mn-lt"/>
                <a:cs typeface="+mn-lt"/>
              </a:rPr>
              <a:t> </a:t>
            </a:r>
            <a:endParaRPr lang="en-US" sz="3300" b="1" dirty="0"/>
          </a:p>
          <a:p>
            <a:pPr>
              <a:buClr>
                <a:srgbClr val="595959"/>
              </a:buClr>
            </a:pPr>
            <a:r>
              <a:rPr lang="en-US" sz="3800" i="1" dirty="0">
                <a:ea typeface="+mn-lt"/>
                <a:cs typeface="+mn-lt"/>
              </a:rPr>
              <a:t>Working with AMAZON.COM  </a:t>
            </a:r>
            <a:endParaRPr lang="en-US" sz="3800">
              <a:ea typeface="+mn-lt"/>
              <a:cs typeface="+mn-lt"/>
            </a:endParaRPr>
          </a:p>
          <a:p>
            <a:pPr>
              <a:buClr>
                <a:srgbClr val="595959"/>
              </a:buClr>
            </a:pPr>
            <a:r>
              <a:rPr lang="en-US" sz="3800" i="1" dirty="0">
                <a:ea typeface="+mn-lt"/>
                <a:cs typeface="+mn-lt"/>
              </a:rPr>
              <a:t>Total data set starts '2009-04-01' ends '2021-03-31'(3020,7)</a:t>
            </a:r>
            <a:endParaRPr lang="en-US" sz="3800"/>
          </a:p>
          <a:p>
            <a:pPr>
              <a:buClr>
                <a:srgbClr val="595959"/>
              </a:buClr>
            </a:pPr>
            <a:r>
              <a:rPr lang="en-US" sz="3800" i="1" dirty="0">
                <a:ea typeface="+mn-lt"/>
                <a:cs typeface="+mn-lt"/>
              </a:rPr>
              <a:t>Train data set starts '2009-04-01' ends '2018-03-31'(1812,7)</a:t>
            </a:r>
            <a:endParaRPr lang="en-US" sz="3800"/>
          </a:p>
          <a:p>
            <a:pPr>
              <a:buClr>
                <a:srgbClr val="595959"/>
              </a:buClr>
            </a:pPr>
            <a:r>
              <a:rPr lang="en-US" sz="3800" i="1" dirty="0">
                <a:ea typeface="+mn-lt"/>
                <a:cs typeface="+mn-lt"/>
              </a:rPr>
              <a:t>Test data set starts '2018-04-01' ends '2021-03-31'(755,7)</a:t>
            </a:r>
            <a:endParaRPr lang="en-US" sz="3800"/>
          </a:p>
          <a:p>
            <a:pPr>
              <a:buClr>
                <a:srgbClr val="595959"/>
              </a:buClr>
            </a:pPr>
            <a:r>
              <a:rPr lang="en-US" sz="3800" i="1" dirty="0">
                <a:ea typeface="+mn-lt"/>
                <a:cs typeface="+mn-lt"/>
              </a:rPr>
              <a:t>validation data is set at 20 percent (453,7)</a:t>
            </a:r>
            <a:endParaRPr lang="en-US" sz="3800"/>
          </a:p>
          <a:p>
            <a:pPr marL="45720" indent="0">
              <a:buClr>
                <a:srgbClr val="595959"/>
              </a:buClr>
              <a:buNone/>
            </a:pPr>
            <a:endParaRPr lang="en-US" dirty="0"/>
          </a:p>
          <a:p>
            <a:pPr>
              <a:buClr>
                <a:srgbClr val="595959"/>
              </a:buClr>
            </a:pPr>
            <a:endParaRPr lang="en-US" dirty="0">
              <a:ea typeface="+mn-lt"/>
              <a:cs typeface="+mn-lt"/>
            </a:endParaRPr>
          </a:p>
          <a:p>
            <a:pPr marL="45720" indent="0">
              <a:buClr>
                <a:srgbClr val="595959"/>
              </a:buClr>
              <a:buNone/>
            </a:pPr>
            <a:r>
              <a:rPr lang="en-US" i="1" dirty="0">
                <a:ea typeface="+mn-lt"/>
                <a:cs typeface="+mn-lt"/>
              </a:rPr>
              <a:t>    </a:t>
            </a:r>
            <a:br>
              <a:rPr lang="en-US" dirty="0"/>
            </a:br>
            <a:endParaRPr lang="en-US"/>
          </a:p>
        </p:txBody>
      </p:sp>
      <p:pic>
        <p:nvPicPr>
          <p:cNvPr id="4" name="Recording (5)">
            <a:hlinkClick r:id="" action="ppaction://media"/>
            <a:extLst>
              <a:ext uri="{FF2B5EF4-FFF2-40B4-BE49-F238E27FC236}">
                <a16:creationId xmlns:a16="http://schemas.microsoft.com/office/drawing/2014/main" id="{9E253032-D68B-43E7-AF67-8E8FB5791CC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01488" y="983603"/>
            <a:ext cx="730250" cy="730250"/>
          </a:xfrm>
          <a:prstGeom prst="rect">
            <a:avLst/>
          </a:prstGeom>
        </p:spPr>
      </p:pic>
    </p:spTree>
    <p:extLst>
      <p:ext uri="{BB962C8B-B14F-4D97-AF65-F5344CB8AC3E}">
        <p14:creationId xmlns:p14="http://schemas.microsoft.com/office/powerpoint/2010/main" val="421519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D1716-C19C-4B8A-A2D8-B49BD47E2E5A}"/>
              </a:ext>
            </a:extLst>
          </p:cNvPr>
          <p:cNvSpPr>
            <a:spLocks noGrp="1"/>
          </p:cNvSpPr>
          <p:nvPr>
            <p:ph type="title"/>
          </p:nvPr>
        </p:nvSpPr>
        <p:spPr/>
        <p:txBody>
          <a:bodyPr/>
          <a:lstStyle/>
          <a:p>
            <a:r>
              <a:rPr lang="en-US" dirty="0"/>
              <a:t>ETL</a:t>
            </a:r>
          </a:p>
        </p:txBody>
      </p:sp>
      <p:sp>
        <p:nvSpPr>
          <p:cNvPr id="3" name="Content Placeholder 2">
            <a:extLst>
              <a:ext uri="{FF2B5EF4-FFF2-40B4-BE49-F238E27FC236}">
                <a16:creationId xmlns:a16="http://schemas.microsoft.com/office/drawing/2014/main" id="{80987718-2C4D-4316-8372-9C4F4A680748}"/>
              </a:ext>
            </a:extLst>
          </p:cNvPr>
          <p:cNvSpPr>
            <a:spLocks noGrp="1"/>
          </p:cNvSpPr>
          <p:nvPr>
            <p:ph idx="1"/>
          </p:nvPr>
        </p:nvSpPr>
        <p:spPr/>
        <p:txBody>
          <a:bodyPr vert="horz" lIns="91440" tIns="45720" rIns="91440" bIns="45720" rtlCol="0" anchor="t">
            <a:normAutofit/>
          </a:bodyPr>
          <a:lstStyle/>
          <a:p>
            <a:r>
              <a:rPr lang="en-US" dirty="0">
                <a:ea typeface="+mn-lt"/>
                <a:cs typeface="+mn-lt"/>
              </a:rPr>
              <a:t>Historical data price on Amazon.com starting date 2009-04-01, ending date 2021-03-31</a:t>
            </a:r>
          </a:p>
          <a:p>
            <a:pPr>
              <a:buClr>
                <a:srgbClr val="595959"/>
              </a:buClr>
            </a:pPr>
            <a:endParaRPr lang="en-US" dirty="0"/>
          </a:p>
        </p:txBody>
      </p:sp>
      <p:graphicFrame>
        <p:nvGraphicFramePr>
          <p:cNvPr id="5" name="Table 4">
            <a:extLst>
              <a:ext uri="{FF2B5EF4-FFF2-40B4-BE49-F238E27FC236}">
                <a16:creationId xmlns:a16="http://schemas.microsoft.com/office/drawing/2014/main" id="{DB48C0DE-E505-4560-B8D8-BDA03B905A80}"/>
              </a:ext>
            </a:extLst>
          </p:cNvPr>
          <p:cNvGraphicFramePr>
            <a:graphicFrameLocks noGrp="1"/>
          </p:cNvGraphicFramePr>
          <p:nvPr>
            <p:extLst>
              <p:ext uri="{D42A27DB-BD31-4B8C-83A1-F6EECF244321}">
                <p14:modId xmlns:p14="http://schemas.microsoft.com/office/powerpoint/2010/main" val="2151183789"/>
              </p:ext>
            </p:extLst>
          </p:nvPr>
        </p:nvGraphicFramePr>
        <p:xfrm>
          <a:off x="1111559" y="2860692"/>
          <a:ext cx="7976776" cy="2510190"/>
        </p:xfrm>
        <a:graphic>
          <a:graphicData uri="http://schemas.openxmlformats.org/drawingml/2006/table">
            <a:tbl>
              <a:tblPr firstRow="1" bandRow="1">
                <a:tableStyleId>{5C22544A-7EE6-4342-B048-85BDC9FD1C3A}</a:tableStyleId>
              </a:tblPr>
              <a:tblGrid>
                <a:gridCol w="997097">
                  <a:extLst>
                    <a:ext uri="{9D8B030D-6E8A-4147-A177-3AD203B41FA5}">
                      <a16:colId xmlns:a16="http://schemas.microsoft.com/office/drawing/2014/main" val="3964603200"/>
                    </a:ext>
                  </a:extLst>
                </a:gridCol>
                <a:gridCol w="997097">
                  <a:extLst>
                    <a:ext uri="{9D8B030D-6E8A-4147-A177-3AD203B41FA5}">
                      <a16:colId xmlns:a16="http://schemas.microsoft.com/office/drawing/2014/main" val="3401779703"/>
                    </a:ext>
                  </a:extLst>
                </a:gridCol>
                <a:gridCol w="997097">
                  <a:extLst>
                    <a:ext uri="{9D8B030D-6E8A-4147-A177-3AD203B41FA5}">
                      <a16:colId xmlns:a16="http://schemas.microsoft.com/office/drawing/2014/main" val="3441591054"/>
                    </a:ext>
                  </a:extLst>
                </a:gridCol>
                <a:gridCol w="997097">
                  <a:extLst>
                    <a:ext uri="{9D8B030D-6E8A-4147-A177-3AD203B41FA5}">
                      <a16:colId xmlns:a16="http://schemas.microsoft.com/office/drawing/2014/main" val="2625792253"/>
                    </a:ext>
                  </a:extLst>
                </a:gridCol>
                <a:gridCol w="997097">
                  <a:extLst>
                    <a:ext uri="{9D8B030D-6E8A-4147-A177-3AD203B41FA5}">
                      <a16:colId xmlns:a16="http://schemas.microsoft.com/office/drawing/2014/main" val="3211812161"/>
                    </a:ext>
                  </a:extLst>
                </a:gridCol>
                <a:gridCol w="997097">
                  <a:extLst>
                    <a:ext uri="{9D8B030D-6E8A-4147-A177-3AD203B41FA5}">
                      <a16:colId xmlns:a16="http://schemas.microsoft.com/office/drawing/2014/main" val="3949848957"/>
                    </a:ext>
                  </a:extLst>
                </a:gridCol>
                <a:gridCol w="997097">
                  <a:extLst>
                    <a:ext uri="{9D8B030D-6E8A-4147-A177-3AD203B41FA5}">
                      <a16:colId xmlns:a16="http://schemas.microsoft.com/office/drawing/2014/main" val="1008009667"/>
                    </a:ext>
                  </a:extLst>
                </a:gridCol>
                <a:gridCol w="997097">
                  <a:extLst>
                    <a:ext uri="{9D8B030D-6E8A-4147-A177-3AD203B41FA5}">
                      <a16:colId xmlns:a16="http://schemas.microsoft.com/office/drawing/2014/main" val="3337152150"/>
                    </a:ext>
                  </a:extLst>
                </a:gridCol>
              </a:tblGrid>
              <a:tr h="612954">
                <a:tc>
                  <a:txBody>
                    <a:bodyPr/>
                    <a:lstStyle/>
                    <a:p>
                      <a:pPr fontAlgn="ctr"/>
                      <a:br>
                        <a:rPr lang="en-US" dirty="0">
                          <a:effectLst/>
                        </a:rPr>
                      </a:b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Open</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High</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Low</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Close</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Volume</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Dividends</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Stock Splits</a:t>
                      </a:r>
                      <a:endParaRPr lang="en-US" dirty="0">
                        <a:effectLst/>
                      </a:endParaRPr>
                    </a:p>
                  </a:txBody>
                  <a:tcPr marL="38100" marR="38100" marT="38100" marB="38100" anchor="ctr"/>
                </a:tc>
                <a:extLst>
                  <a:ext uri="{0D108BD9-81ED-4DB2-BD59-A6C34878D82A}">
                    <a16:rowId xmlns:a16="http://schemas.microsoft.com/office/drawing/2014/main" val="2147264814"/>
                  </a:ext>
                </a:extLst>
              </a:tr>
              <a:tr h="612954">
                <a:tc>
                  <a:txBody>
                    <a:bodyPr/>
                    <a:lstStyle/>
                    <a:p>
                      <a:pPr algn="r" rtl="0" fontAlgn="ctr">
                        <a:spcBef>
                          <a:spcPts val="1100"/>
                        </a:spcBef>
                        <a:spcAft>
                          <a:spcPts val="0"/>
                        </a:spcAft>
                      </a:pPr>
                      <a:r>
                        <a:rPr lang="en-US" sz="1050" u="none" strike="noStrike" dirty="0">
                          <a:effectLst/>
                        </a:rPr>
                        <a:t>Date</a:t>
                      </a:r>
                      <a:endParaRPr lang="en-US" dirty="0">
                        <a:effectLst/>
                      </a:endParaRPr>
                    </a:p>
                  </a:txBody>
                  <a:tcPr marL="38100" marR="38100" marT="38100" marB="38100" anchor="ctr"/>
                </a:tc>
                <a:tc>
                  <a:txBody>
                    <a:bodyPr/>
                    <a:lstStyle/>
                    <a:p>
                      <a:pPr fontAlgn="ctr"/>
                      <a:br>
                        <a:rPr lang="en-US" dirty="0">
                          <a:effectLst/>
                        </a:rPr>
                      </a:br>
                      <a:endParaRPr lang="en-US" dirty="0">
                        <a:effectLst/>
                      </a:endParaRPr>
                    </a:p>
                  </a:txBody>
                  <a:tcPr marL="38100" marR="38100" marT="38100" marB="38100" anchor="ctr"/>
                </a:tc>
                <a:tc>
                  <a:txBody>
                    <a:bodyPr/>
                    <a:lstStyle/>
                    <a:p>
                      <a:pPr fontAlgn="ctr"/>
                      <a:br>
                        <a:rPr lang="en-US" dirty="0">
                          <a:effectLst/>
                        </a:rPr>
                      </a:br>
                      <a:endParaRPr lang="en-US" dirty="0">
                        <a:effectLst/>
                      </a:endParaRPr>
                    </a:p>
                  </a:txBody>
                  <a:tcPr marL="38100" marR="38100" marT="38100" marB="38100" anchor="ctr"/>
                </a:tc>
                <a:tc>
                  <a:txBody>
                    <a:bodyPr/>
                    <a:lstStyle/>
                    <a:p>
                      <a:pPr fontAlgn="ctr"/>
                      <a:br>
                        <a:rPr lang="en-US" dirty="0">
                          <a:effectLst/>
                        </a:rPr>
                      </a:br>
                      <a:endParaRPr lang="en-US" dirty="0">
                        <a:effectLst/>
                      </a:endParaRPr>
                    </a:p>
                  </a:txBody>
                  <a:tcPr marL="38100" marR="38100" marT="38100" marB="38100" anchor="ctr"/>
                </a:tc>
                <a:tc>
                  <a:txBody>
                    <a:bodyPr/>
                    <a:lstStyle/>
                    <a:p>
                      <a:pPr fontAlgn="ctr"/>
                      <a:br>
                        <a:rPr lang="en-US" dirty="0">
                          <a:effectLst/>
                        </a:rPr>
                      </a:br>
                      <a:endParaRPr lang="en-US" dirty="0">
                        <a:effectLst/>
                      </a:endParaRPr>
                    </a:p>
                  </a:txBody>
                  <a:tcPr marL="38100" marR="38100" marT="38100" marB="38100" anchor="ctr"/>
                </a:tc>
                <a:tc>
                  <a:txBody>
                    <a:bodyPr/>
                    <a:lstStyle/>
                    <a:p>
                      <a:pPr fontAlgn="ctr"/>
                      <a:br>
                        <a:rPr lang="en-US" dirty="0">
                          <a:effectLst/>
                        </a:rPr>
                      </a:br>
                      <a:endParaRPr lang="en-US" dirty="0">
                        <a:effectLst/>
                      </a:endParaRPr>
                    </a:p>
                  </a:txBody>
                  <a:tcPr marL="38100" marR="38100" marT="38100" marB="38100" anchor="ctr"/>
                </a:tc>
                <a:tc>
                  <a:txBody>
                    <a:bodyPr/>
                    <a:lstStyle/>
                    <a:p>
                      <a:pPr fontAlgn="ctr"/>
                      <a:br>
                        <a:rPr lang="en-US" dirty="0">
                          <a:effectLst/>
                        </a:rPr>
                      </a:br>
                      <a:endParaRPr lang="en-US" dirty="0">
                        <a:effectLst/>
                      </a:endParaRPr>
                    </a:p>
                  </a:txBody>
                  <a:tcPr marL="38100" marR="38100" marT="38100" marB="38100" anchor="ctr"/>
                </a:tc>
                <a:tc>
                  <a:txBody>
                    <a:bodyPr/>
                    <a:lstStyle/>
                    <a:p>
                      <a:pPr fontAlgn="ctr"/>
                      <a:br>
                        <a:rPr lang="en-US" dirty="0">
                          <a:effectLst/>
                        </a:rPr>
                      </a:br>
                      <a:endParaRPr lang="en-US" dirty="0">
                        <a:effectLst/>
                      </a:endParaRPr>
                    </a:p>
                  </a:txBody>
                  <a:tcPr marL="38100" marR="38100" marT="38100" marB="38100" anchor="ctr"/>
                </a:tc>
                <a:extLst>
                  <a:ext uri="{0D108BD9-81ED-4DB2-BD59-A6C34878D82A}">
                    <a16:rowId xmlns:a16="http://schemas.microsoft.com/office/drawing/2014/main" val="3301787464"/>
                  </a:ext>
                </a:extLst>
              </a:tr>
              <a:tr h="252102">
                <a:tc>
                  <a:txBody>
                    <a:bodyPr/>
                    <a:lstStyle/>
                    <a:p>
                      <a:pPr rtl="0" fontAlgn="ctr">
                        <a:spcBef>
                          <a:spcPts val="1100"/>
                        </a:spcBef>
                        <a:spcAft>
                          <a:spcPts val="0"/>
                        </a:spcAft>
                      </a:pPr>
                      <a:r>
                        <a:rPr lang="en-US" sz="1050" u="none" strike="noStrike" dirty="0">
                          <a:effectLst/>
                        </a:rPr>
                        <a:t>2009-04-01</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73.019997</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75.089996</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71.709999</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73.500000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7041400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extLst>
                  <a:ext uri="{0D108BD9-81ED-4DB2-BD59-A6C34878D82A}">
                    <a16:rowId xmlns:a16="http://schemas.microsoft.com/office/drawing/2014/main" val="1440263847"/>
                  </a:ext>
                </a:extLst>
              </a:tr>
              <a:tr h="252102">
                <a:tc>
                  <a:txBody>
                    <a:bodyPr/>
                    <a:lstStyle/>
                    <a:p>
                      <a:pPr rtl="0" fontAlgn="ctr">
                        <a:spcBef>
                          <a:spcPts val="1100"/>
                        </a:spcBef>
                        <a:spcAft>
                          <a:spcPts val="0"/>
                        </a:spcAft>
                      </a:pPr>
                      <a:r>
                        <a:rPr lang="en-US" sz="1050" u="none" strike="noStrike" dirty="0">
                          <a:effectLst/>
                        </a:rPr>
                        <a:t>2009-04-02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73.629997</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77.239998</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73.440002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76.339996</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11066900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extLst>
                  <a:ext uri="{0D108BD9-81ED-4DB2-BD59-A6C34878D82A}">
                    <a16:rowId xmlns:a16="http://schemas.microsoft.com/office/drawing/2014/main" val="2358057260"/>
                  </a:ext>
                </a:extLst>
              </a:tr>
              <a:tr h="252102">
                <a:tc>
                  <a:txBody>
                    <a:bodyPr/>
                    <a:lstStyle/>
                    <a:p>
                      <a:pPr rtl="0" fontAlgn="ctr">
                        <a:spcBef>
                          <a:spcPts val="1100"/>
                        </a:spcBef>
                        <a:spcAft>
                          <a:spcPts val="0"/>
                        </a:spcAft>
                      </a:pPr>
                      <a:r>
                        <a:rPr lang="en-US" sz="1050" u="none" strike="noStrike" dirty="0">
                          <a:effectLst/>
                        </a:rPr>
                        <a:t>2009-04-03</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76.419998</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78.320000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75.500000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78.169998</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5809900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extLst>
                  <a:ext uri="{0D108BD9-81ED-4DB2-BD59-A6C34878D82A}">
                    <a16:rowId xmlns:a16="http://schemas.microsoft.com/office/drawing/2014/main" val="3859847598"/>
                  </a:ext>
                </a:extLst>
              </a:tr>
              <a:tr h="252102">
                <a:tc>
                  <a:txBody>
                    <a:bodyPr/>
                    <a:lstStyle/>
                    <a:p>
                      <a:pPr rtl="0" fontAlgn="ctr">
                        <a:spcBef>
                          <a:spcPts val="1100"/>
                        </a:spcBef>
                        <a:spcAft>
                          <a:spcPts val="0"/>
                        </a:spcAft>
                      </a:pPr>
                      <a:r>
                        <a:rPr lang="en-US" sz="1050" u="none" strike="noStrike" dirty="0">
                          <a:effectLst/>
                        </a:rPr>
                        <a:t>2009-04-06</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77.260002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78.360001</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76.000000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77.989998</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5751300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extLst>
                  <a:ext uri="{0D108BD9-81ED-4DB2-BD59-A6C34878D82A}">
                    <a16:rowId xmlns:a16="http://schemas.microsoft.com/office/drawing/2014/main" val="2061816896"/>
                  </a:ext>
                </a:extLst>
              </a:tr>
              <a:tr h="252102">
                <a:tc>
                  <a:txBody>
                    <a:bodyPr/>
                    <a:lstStyle/>
                    <a:p>
                      <a:pPr rtl="0" fontAlgn="ctr">
                        <a:spcBef>
                          <a:spcPts val="1100"/>
                        </a:spcBef>
                        <a:spcAft>
                          <a:spcPts val="0"/>
                        </a:spcAft>
                      </a:pPr>
                      <a:r>
                        <a:rPr lang="en-US" sz="1050" u="none" strike="noStrike" dirty="0">
                          <a:effectLst/>
                        </a:rPr>
                        <a:t>2009-04-07</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76.970001</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77.080002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74.879997</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75.510002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5748800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extLst>
                  <a:ext uri="{0D108BD9-81ED-4DB2-BD59-A6C34878D82A}">
                    <a16:rowId xmlns:a16="http://schemas.microsoft.com/office/drawing/2014/main" val="895657386"/>
                  </a:ext>
                </a:extLst>
              </a:tr>
            </a:tbl>
          </a:graphicData>
        </a:graphic>
      </p:graphicFrame>
      <p:pic>
        <p:nvPicPr>
          <p:cNvPr id="4" name="Recording (6)">
            <a:hlinkClick r:id="" action="ppaction://media"/>
            <a:extLst>
              <a:ext uri="{FF2B5EF4-FFF2-40B4-BE49-F238E27FC236}">
                <a16:creationId xmlns:a16="http://schemas.microsoft.com/office/drawing/2014/main" id="{B0F40C29-C5E9-4371-B518-AF6D5ABBC10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25766" y="840136"/>
            <a:ext cx="730250" cy="730250"/>
          </a:xfrm>
          <a:prstGeom prst="rect">
            <a:avLst/>
          </a:prstGeom>
        </p:spPr>
      </p:pic>
    </p:spTree>
    <p:extLst>
      <p:ext uri="{BB962C8B-B14F-4D97-AF65-F5344CB8AC3E}">
        <p14:creationId xmlns:p14="http://schemas.microsoft.com/office/powerpoint/2010/main" val="1783838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F6B87-6945-4CAC-B783-1C3940D4D47E}"/>
              </a:ext>
            </a:extLst>
          </p:cNvPr>
          <p:cNvSpPr>
            <a:spLocks noGrp="1"/>
          </p:cNvSpPr>
          <p:nvPr>
            <p:ph type="title"/>
          </p:nvPr>
        </p:nvSpPr>
        <p:spPr/>
        <p:txBody>
          <a:bodyPr/>
          <a:lstStyle/>
          <a:p>
            <a:r>
              <a:rPr lang="en-US" dirty="0"/>
              <a:t>Clean Data Set</a:t>
            </a:r>
          </a:p>
        </p:txBody>
      </p:sp>
      <p:graphicFrame>
        <p:nvGraphicFramePr>
          <p:cNvPr id="5" name="Content Placeholder 4">
            <a:extLst>
              <a:ext uri="{FF2B5EF4-FFF2-40B4-BE49-F238E27FC236}">
                <a16:creationId xmlns:a16="http://schemas.microsoft.com/office/drawing/2014/main" id="{7DCD2156-F6CD-47BF-9462-14C1B3A176C7}"/>
              </a:ext>
            </a:extLst>
          </p:cNvPr>
          <p:cNvGraphicFramePr>
            <a:graphicFrameLocks noGrp="1"/>
          </p:cNvGraphicFramePr>
          <p:nvPr>
            <p:ph idx="1"/>
            <p:extLst>
              <p:ext uri="{D42A27DB-BD31-4B8C-83A1-F6EECF244321}">
                <p14:modId xmlns:p14="http://schemas.microsoft.com/office/powerpoint/2010/main" val="3263902665"/>
              </p:ext>
            </p:extLst>
          </p:nvPr>
        </p:nvGraphicFramePr>
        <p:xfrm>
          <a:off x="753816" y="1966726"/>
          <a:ext cx="8382444" cy="2470974"/>
        </p:xfrm>
        <a:graphic>
          <a:graphicData uri="http://schemas.openxmlformats.org/drawingml/2006/table">
            <a:tbl>
              <a:tblPr firstRow="1" bandRow="1">
                <a:tableStyleId>{5C22544A-7EE6-4342-B048-85BDC9FD1C3A}</a:tableStyleId>
              </a:tblPr>
              <a:tblGrid>
                <a:gridCol w="1197492">
                  <a:extLst>
                    <a:ext uri="{9D8B030D-6E8A-4147-A177-3AD203B41FA5}">
                      <a16:colId xmlns:a16="http://schemas.microsoft.com/office/drawing/2014/main" val="3335631725"/>
                    </a:ext>
                  </a:extLst>
                </a:gridCol>
                <a:gridCol w="1197492">
                  <a:extLst>
                    <a:ext uri="{9D8B030D-6E8A-4147-A177-3AD203B41FA5}">
                      <a16:colId xmlns:a16="http://schemas.microsoft.com/office/drawing/2014/main" val="3681716864"/>
                    </a:ext>
                  </a:extLst>
                </a:gridCol>
                <a:gridCol w="1197492">
                  <a:extLst>
                    <a:ext uri="{9D8B030D-6E8A-4147-A177-3AD203B41FA5}">
                      <a16:colId xmlns:a16="http://schemas.microsoft.com/office/drawing/2014/main" val="996269872"/>
                    </a:ext>
                  </a:extLst>
                </a:gridCol>
                <a:gridCol w="1197492">
                  <a:extLst>
                    <a:ext uri="{9D8B030D-6E8A-4147-A177-3AD203B41FA5}">
                      <a16:colId xmlns:a16="http://schemas.microsoft.com/office/drawing/2014/main" val="1801686898"/>
                    </a:ext>
                  </a:extLst>
                </a:gridCol>
                <a:gridCol w="1197492">
                  <a:extLst>
                    <a:ext uri="{9D8B030D-6E8A-4147-A177-3AD203B41FA5}">
                      <a16:colId xmlns:a16="http://schemas.microsoft.com/office/drawing/2014/main" val="3448372651"/>
                    </a:ext>
                  </a:extLst>
                </a:gridCol>
                <a:gridCol w="1197492">
                  <a:extLst>
                    <a:ext uri="{9D8B030D-6E8A-4147-A177-3AD203B41FA5}">
                      <a16:colId xmlns:a16="http://schemas.microsoft.com/office/drawing/2014/main" val="3125962801"/>
                    </a:ext>
                  </a:extLst>
                </a:gridCol>
                <a:gridCol w="1197492">
                  <a:extLst>
                    <a:ext uri="{9D8B030D-6E8A-4147-A177-3AD203B41FA5}">
                      <a16:colId xmlns:a16="http://schemas.microsoft.com/office/drawing/2014/main" val="3746430549"/>
                    </a:ext>
                  </a:extLst>
                </a:gridCol>
              </a:tblGrid>
              <a:tr h="859469">
                <a:tc>
                  <a:txBody>
                    <a:bodyPr/>
                    <a:lstStyle/>
                    <a:p>
                      <a:pPr fontAlgn="ctr"/>
                      <a:br>
                        <a:rPr lang="en-US" dirty="0">
                          <a:effectLst/>
                        </a:rPr>
                      </a:b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Date</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Open</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High</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Low</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Close</a:t>
                      </a:r>
                      <a:endParaRPr lang="en-US" dirty="0">
                        <a:effectLst/>
                      </a:endParaRPr>
                    </a:p>
                  </a:txBody>
                  <a:tcPr marL="38100" marR="38100" marT="38100" marB="38100" anchor="ctr"/>
                </a:tc>
                <a:tc>
                  <a:txBody>
                    <a:bodyPr/>
                    <a:lstStyle/>
                    <a:p>
                      <a:pPr algn="r" rtl="0" fontAlgn="ctr">
                        <a:spcBef>
                          <a:spcPts val="1100"/>
                        </a:spcBef>
                        <a:spcAft>
                          <a:spcPts val="0"/>
                        </a:spcAft>
                      </a:pPr>
                      <a:r>
                        <a:rPr lang="en-US" sz="1050" u="none" strike="noStrike" dirty="0">
                          <a:effectLst/>
                        </a:rPr>
                        <a:t>Volume</a:t>
                      </a:r>
                      <a:endParaRPr lang="en-US" dirty="0">
                        <a:effectLst/>
                      </a:endParaRPr>
                    </a:p>
                  </a:txBody>
                  <a:tcPr marL="38100" marR="38100" marT="38100" marB="38100" anchor="ctr"/>
                </a:tc>
                <a:extLst>
                  <a:ext uri="{0D108BD9-81ED-4DB2-BD59-A6C34878D82A}">
                    <a16:rowId xmlns:a16="http://schemas.microsoft.com/office/drawing/2014/main" val="3679726624"/>
                  </a:ext>
                </a:extLst>
              </a:tr>
              <a:tr h="322301">
                <a:tc>
                  <a:txBody>
                    <a:bodyPr/>
                    <a:lstStyle/>
                    <a:p>
                      <a:pPr rtl="0" fontAlgn="ctr">
                        <a:spcBef>
                          <a:spcPts val="1100"/>
                        </a:spcBef>
                        <a:spcAft>
                          <a:spcPts val="0"/>
                        </a:spcAft>
                      </a:pPr>
                      <a:r>
                        <a:rPr lang="en-US" sz="1050" u="none" strike="noStrike" dirty="0">
                          <a:effectLst/>
                        </a:rPr>
                        <a:t>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2009-04-01</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73.019997</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75.089996</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71.709999</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73.500000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7041400</a:t>
                      </a:r>
                      <a:endParaRPr lang="en-US" dirty="0">
                        <a:effectLst/>
                      </a:endParaRPr>
                    </a:p>
                  </a:txBody>
                  <a:tcPr marL="38100" marR="38100" marT="38100" marB="38100" anchor="ctr"/>
                </a:tc>
                <a:extLst>
                  <a:ext uri="{0D108BD9-81ED-4DB2-BD59-A6C34878D82A}">
                    <a16:rowId xmlns:a16="http://schemas.microsoft.com/office/drawing/2014/main" val="992433949"/>
                  </a:ext>
                </a:extLst>
              </a:tr>
              <a:tr h="322301">
                <a:tc>
                  <a:txBody>
                    <a:bodyPr/>
                    <a:lstStyle/>
                    <a:p>
                      <a:pPr rtl="0" fontAlgn="ctr">
                        <a:spcBef>
                          <a:spcPts val="1100"/>
                        </a:spcBef>
                        <a:spcAft>
                          <a:spcPts val="0"/>
                        </a:spcAft>
                      </a:pPr>
                      <a:r>
                        <a:rPr lang="en-US" sz="1050" u="none" strike="noStrike" dirty="0">
                          <a:effectLst/>
                        </a:rPr>
                        <a:t>1</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2009-04-02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73.629997</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77.239998</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73.440002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76.339996</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11066900</a:t>
                      </a:r>
                      <a:endParaRPr lang="en-US" dirty="0">
                        <a:effectLst/>
                      </a:endParaRPr>
                    </a:p>
                  </a:txBody>
                  <a:tcPr marL="38100" marR="38100" marT="38100" marB="38100" anchor="ctr"/>
                </a:tc>
                <a:extLst>
                  <a:ext uri="{0D108BD9-81ED-4DB2-BD59-A6C34878D82A}">
                    <a16:rowId xmlns:a16="http://schemas.microsoft.com/office/drawing/2014/main" val="3250248418"/>
                  </a:ext>
                </a:extLst>
              </a:tr>
              <a:tr h="322301">
                <a:tc>
                  <a:txBody>
                    <a:bodyPr/>
                    <a:lstStyle/>
                    <a:p>
                      <a:pPr rtl="0" fontAlgn="ctr">
                        <a:spcBef>
                          <a:spcPts val="1100"/>
                        </a:spcBef>
                        <a:spcAft>
                          <a:spcPts val="0"/>
                        </a:spcAft>
                      </a:pPr>
                      <a:r>
                        <a:rPr lang="en-US" sz="1050" u="none" strike="noStrike" dirty="0">
                          <a:effectLst/>
                        </a:rPr>
                        <a:t>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2009-04-03</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76.419998</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78.320000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75.500000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78.169998</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5809900</a:t>
                      </a:r>
                      <a:endParaRPr lang="en-US" dirty="0">
                        <a:effectLst/>
                      </a:endParaRPr>
                    </a:p>
                  </a:txBody>
                  <a:tcPr marL="38100" marR="38100" marT="38100" marB="38100" anchor="ctr"/>
                </a:tc>
                <a:extLst>
                  <a:ext uri="{0D108BD9-81ED-4DB2-BD59-A6C34878D82A}">
                    <a16:rowId xmlns:a16="http://schemas.microsoft.com/office/drawing/2014/main" val="3096616340"/>
                  </a:ext>
                </a:extLst>
              </a:tr>
              <a:tr h="322301">
                <a:tc>
                  <a:txBody>
                    <a:bodyPr/>
                    <a:lstStyle/>
                    <a:p>
                      <a:pPr rtl="0" fontAlgn="ctr">
                        <a:spcBef>
                          <a:spcPts val="1100"/>
                        </a:spcBef>
                        <a:spcAft>
                          <a:spcPts val="0"/>
                        </a:spcAft>
                      </a:pPr>
                      <a:r>
                        <a:rPr lang="en-US" sz="1050" u="none" strike="noStrike" dirty="0">
                          <a:effectLst/>
                        </a:rPr>
                        <a:t>3</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2009-04-06</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77.260002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78.360001</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76.000000</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77.989998</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5751300</a:t>
                      </a:r>
                      <a:endParaRPr lang="en-US" dirty="0">
                        <a:effectLst/>
                      </a:endParaRPr>
                    </a:p>
                  </a:txBody>
                  <a:tcPr marL="38100" marR="38100" marT="38100" marB="38100" anchor="ctr"/>
                </a:tc>
                <a:extLst>
                  <a:ext uri="{0D108BD9-81ED-4DB2-BD59-A6C34878D82A}">
                    <a16:rowId xmlns:a16="http://schemas.microsoft.com/office/drawing/2014/main" val="509330626"/>
                  </a:ext>
                </a:extLst>
              </a:tr>
              <a:tr h="322301">
                <a:tc>
                  <a:txBody>
                    <a:bodyPr/>
                    <a:lstStyle/>
                    <a:p>
                      <a:pPr rtl="0" fontAlgn="ctr">
                        <a:spcBef>
                          <a:spcPts val="1100"/>
                        </a:spcBef>
                        <a:spcAft>
                          <a:spcPts val="0"/>
                        </a:spcAft>
                      </a:pPr>
                      <a:r>
                        <a:rPr lang="en-US" sz="1050" u="none" strike="noStrike" dirty="0">
                          <a:effectLst/>
                        </a:rPr>
                        <a:t>4</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2009-04-07</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76.970001</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77.080002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74.879997</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75.510002</a:t>
                      </a:r>
                      <a:endParaRPr lang="en-US" dirty="0">
                        <a:effectLst/>
                      </a:endParaRPr>
                    </a:p>
                  </a:txBody>
                  <a:tcPr marL="38100" marR="38100" marT="38100" marB="38100" anchor="ctr"/>
                </a:tc>
                <a:tc>
                  <a:txBody>
                    <a:bodyPr/>
                    <a:lstStyle/>
                    <a:p>
                      <a:pPr rtl="0" fontAlgn="ctr">
                        <a:spcBef>
                          <a:spcPts val="1100"/>
                        </a:spcBef>
                        <a:spcAft>
                          <a:spcPts val="0"/>
                        </a:spcAft>
                      </a:pPr>
                      <a:r>
                        <a:rPr lang="en-US" sz="1050" u="none" strike="noStrike" dirty="0">
                          <a:effectLst/>
                        </a:rPr>
                        <a:t>5748800</a:t>
                      </a:r>
                      <a:endParaRPr lang="en-US" dirty="0">
                        <a:effectLst/>
                      </a:endParaRPr>
                    </a:p>
                  </a:txBody>
                  <a:tcPr marL="38100" marR="38100" marT="38100" marB="38100" anchor="ctr"/>
                </a:tc>
                <a:extLst>
                  <a:ext uri="{0D108BD9-81ED-4DB2-BD59-A6C34878D82A}">
                    <a16:rowId xmlns:a16="http://schemas.microsoft.com/office/drawing/2014/main" val="1896013774"/>
                  </a:ext>
                </a:extLst>
              </a:tr>
            </a:tbl>
          </a:graphicData>
        </a:graphic>
      </p:graphicFrame>
      <p:pic>
        <p:nvPicPr>
          <p:cNvPr id="3" name="Recording (7)">
            <a:hlinkClick r:id="" action="ppaction://media"/>
            <a:extLst>
              <a:ext uri="{FF2B5EF4-FFF2-40B4-BE49-F238E27FC236}">
                <a16:creationId xmlns:a16="http://schemas.microsoft.com/office/drawing/2014/main" id="{6C36700D-33EB-4095-87BC-F18FDAFA731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099885" y="825789"/>
            <a:ext cx="730250" cy="730250"/>
          </a:xfrm>
          <a:prstGeom prst="rect">
            <a:avLst/>
          </a:prstGeom>
        </p:spPr>
      </p:pic>
    </p:spTree>
    <p:extLst>
      <p:ext uri="{BB962C8B-B14F-4D97-AF65-F5344CB8AC3E}">
        <p14:creationId xmlns:p14="http://schemas.microsoft.com/office/powerpoint/2010/main" val="55148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ED52D-1453-4AFE-B53C-0F75CDA1E86C}"/>
              </a:ext>
            </a:extLst>
          </p:cNvPr>
          <p:cNvSpPr>
            <a:spLocks noGrp="1"/>
          </p:cNvSpPr>
          <p:nvPr>
            <p:ph type="title"/>
          </p:nvPr>
        </p:nvSpPr>
        <p:spPr>
          <a:xfrm>
            <a:off x="677158" y="609600"/>
            <a:ext cx="8824406" cy="1320800"/>
          </a:xfrm>
        </p:spPr>
        <p:txBody>
          <a:bodyPr>
            <a:normAutofit fontScale="90000"/>
          </a:bodyPr>
          <a:lstStyle/>
          <a:p>
            <a:r>
              <a:rPr lang="en-US" dirty="0"/>
              <a:t>Visualizing Amazon price chart</a:t>
            </a:r>
          </a:p>
        </p:txBody>
      </p:sp>
      <p:pic>
        <p:nvPicPr>
          <p:cNvPr id="4" name="Picture 4" descr="Chart, line chart&#10;&#10;Description automatically generated">
            <a:extLst>
              <a:ext uri="{FF2B5EF4-FFF2-40B4-BE49-F238E27FC236}">
                <a16:creationId xmlns:a16="http://schemas.microsoft.com/office/drawing/2014/main" id="{4E1D91B7-2530-4984-8320-C82B5A6C2155}"/>
              </a:ext>
            </a:extLst>
          </p:cNvPr>
          <p:cNvPicPr>
            <a:picLocks noGrp="1" noChangeAspect="1"/>
          </p:cNvPicPr>
          <p:nvPr>
            <p:ph idx="1"/>
          </p:nvPr>
        </p:nvPicPr>
        <p:blipFill>
          <a:blip r:embed="rId4"/>
          <a:stretch>
            <a:fillRect/>
          </a:stretch>
        </p:blipFill>
        <p:spPr>
          <a:xfrm>
            <a:off x="800134" y="2332112"/>
            <a:ext cx="8590950" cy="3720656"/>
          </a:xfrm>
        </p:spPr>
      </p:pic>
      <p:pic>
        <p:nvPicPr>
          <p:cNvPr id="3" name="Recording (8)">
            <a:hlinkClick r:id="" action="ppaction://media"/>
            <a:extLst>
              <a:ext uri="{FF2B5EF4-FFF2-40B4-BE49-F238E27FC236}">
                <a16:creationId xmlns:a16="http://schemas.microsoft.com/office/drawing/2014/main" id="{957FBEF9-7418-485A-A646-874D4A5793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30575" y="825789"/>
            <a:ext cx="730250" cy="730250"/>
          </a:xfrm>
          <a:prstGeom prst="rect">
            <a:avLst/>
          </a:prstGeom>
        </p:spPr>
      </p:pic>
    </p:spTree>
    <p:extLst>
      <p:ext uri="{BB962C8B-B14F-4D97-AF65-F5344CB8AC3E}">
        <p14:creationId xmlns:p14="http://schemas.microsoft.com/office/powerpoint/2010/main" val="1413371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A793E-A05D-433A-B49E-2E33254D9F84}"/>
              </a:ext>
            </a:extLst>
          </p:cNvPr>
          <p:cNvSpPr>
            <a:spLocks noGrp="1"/>
          </p:cNvSpPr>
          <p:nvPr>
            <p:ph type="title"/>
          </p:nvPr>
        </p:nvSpPr>
        <p:spPr>
          <a:xfrm>
            <a:off x="677158" y="609600"/>
            <a:ext cx="8964948" cy="1563447"/>
          </a:xfrm>
        </p:spPr>
        <p:txBody>
          <a:bodyPr>
            <a:normAutofit fontScale="90000"/>
          </a:bodyPr>
          <a:lstStyle/>
          <a:p>
            <a:r>
              <a:rPr lang="en-US" dirty="0"/>
              <a:t>Feature Engineering - Exploratory Data Analysis</a:t>
            </a:r>
          </a:p>
          <a:p>
            <a:endParaRPr lang="en-US" dirty="0"/>
          </a:p>
        </p:txBody>
      </p:sp>
      <p:sp>
        <p:nvSpPr>
          <p:cNvPr id="3" name="Content Placeholder 2">
            <a:extLst>
              <a:ext uri="{FF2B5EF4-FFF2-40B4-BE49-F238E27FC236}">
                <a16:creationId xmlns:a16="http://schemas.microsoft.com/office/drawing/2014/main" id="{53CE9AEA-3176-4168-81C4-E0CD45904677}"/>
              </a:ext>
            </a:extLst>
          </p:cNvPr>
          <p:cNvSpPr>
            <a:spLocks noGrp="1"/>
          </p:cNvSpPr>
          <p:nvPr>
            <p:ph idx="1"/>
          </p:nvPr>
        </p:nvSpPr>
        <p:spPr>
          <a:xfrm>
            <a:off x="677158" y="2262757"/>
            <a:ext cx="8594429" cy="3778606"/>
          </a:xfrm>
        </p:spPr>
        <p:txBody>
          <a:bodyPr vert="horz" lIns="91440" tIns="45720" rIns="91440" bIns="45720" rtlCol="0" anchor="t">
            <a:normAutofit/>
          </a:bodyPr>
          <a:lstStyle/>
          <a:p>
            <a:r>
              <a:rPr lang="en-US" b="1" dirty="0">
                <a:ea typeface="+mn-lt"/>
                <a:cs typeface="+mn-lt"/>
              </a:rPr>
              <a:t>Measuring Correlation:</a:t>
            </a:r>
          </a:p>
          <a:p>
            <a:pPr>
              <a:buClr>
                <a:srgbClr val="595959"/>
              </a:buClr>
            </a:pPr>
            <a:r>
              <a:rPr lang="en-US" dirty="0">
                <a:ea typeface="+mn-lt"/>
                <a:cs typeface="+mn-lt"/>
              </a:rPr>
              <a:t>The range of value for Pearson Correlation is between -1 to 1.  It is a popular way of measuring for correlation.  If two features are positively correlated then they are directly proportional and if they are negatively correlated then they are inversely proportional.  The correlation is high.</a:t>
            </a:r>
          </a:p>
          <a:p>
            <a:pPr>
              <a:buClr>
                <a:srgbClr val="595959"/>
              </a:buClr>
            </a:pPr>
            <a:endParaRPr lang="en-US" dirty="0"/>
          </a:p>
        </p:txBody>
      </p:sp>
      <p:graphicFrame>
        <p:nvGraphicFramePr>
          <p:cNvPr id="5" name="Table 4">
            <a:extLst>
              <a:ext uri="{FF2B5EF4-FFF2-40B4-BE49-F238E27FC236}">
                <a16:creationId xmlns:a16="http://schemas.microsoft.com/office/drawing/2014/main" id="{C276A2C2-2420-4433-951C-E319C7451C87}"/>
              </a:ext>
            </a:extLst>
          </p:cNvPr>
          <p:cNvGraphicFramePr>
            <a:graphicFrameLocks noGrp="1"/>
          </p:cNvGraphicFramePr>
          <p:nvPr>
            <p:extLst>
              <p:ext uri="{D42A27DB-BD31-4B8C-83A1-F6EECF244321}">
                <p14:modId xmlns:p14="http://schemas.microsoft.com/office/powerpoint/2010/main" val="1717816904"/>
              </p:ext>
            </p:extLst>
          </p:nvPr>
        </p:nvGraphicFramePr>
        <p:xfrm>
          <a:off x="1162682" y="3818513"/>
          <a:ext cx="8043672" cy="1806388"/>
        </p:xfrm>
        <a:graphic>
          <a:graphicData uri="http://schemas.openxmlformats.org/drawingml/2006/table">
            <a:tbl>
              <a:tblPr firstRow="1" bandRow="1">
                <a:tableStyleId>{5C22544A-7EE6-4342-B048-85BDC9FD1C3A}</a:tableStyleId>
              </a:tblPr>
              <a:tblGrid>
                <a:gridCol w="1340612">
                  <a:extLst>
                    <a:ext uri="{9D8B030D-6E8A-4147-A177-3AD203B41FA5}">
                      <a16:colId xmlns:a16="http://schemas.microsoft.com/office/drawing/2014/main" val="1020144145"/>
                    </a:ext>
                  </a:extLst>
                </a:gridCol>
                <a:gridCol w="1340612">
                  <a:extLst>
                    <a:ext uri="{9D8B030D-6E8A-4147-A177-3AD203B41FA5}">
                      <a16:colId xmlns:a16="http://schemas.microsoft.com/office/drawing/2014/main" val="1981606715"/>
                    </a:ext>
                  </a:extLst>
                </a:gridCol>
                <a:gridCol w="1340612">
                  <a:extLst>
                    <a:ext uri="{9D8B030D-6E8A-4147-A177-3AD203B41FA5}">
                      <a16:colId xmlns:a16="http://schemas.microsoft.com/office/drawing/2014/main" val="2972562632"/>
                    </a:ext>
                  </a:extLst>
                </a:gridCol>
                <a:gridCol w="1340612">
                  <a:extLst>
                    <a:ext uri="{9D8B030D-6E8A-4147-A177-3AD203B41FA5}">
                      <a16:colId xmlns:a16="http://schemas.microsoft.com/office/drawing/2014/main" val="641409252"/>
                    </a:ext>
                  </a:extLst>
                </a:gridCol>
                <a:gridCol w="1340612">
                  <a:extLst>
                    <a:ext uri="{9D8B030D-6E8A-4147-A177-3AD203B41FA5}">
                      <a16:colId xmlns:a16="http://schemas.microsoft.com/office/drawing/2014/main" val="2487729524"/>
                    </a:ext>
                  </a:extLst>
                </a:gridCol>
                <a:gridCol w="1340612">
                  <a:extLst>
                    <a:ext uri="{9D8B030D-6E8A-4147-A177-3AD203B41FA5}">
                      <a16:colId xmlns:a16="http://schemas.microsoft.com/office/drawing/2014/main" val="558494089"/>
                    </a:ext>
                  </a:extLst>
                </a:gridCol>
              </a:tblGrid>
              <a:tr h="625288">
                <a:tc>
                  <a:txBody>
                    <a:bodyPr/>
                    <a:lstStyle/>
                    <a:p>
                      <a:pPr fontAlgn="ctr"/>
                      <a:br>
                        <a:rPr lang="en-US">
                          <a:effectLst/>
                        </a:rPr>
                      </a:b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Open</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High</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Low</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Close</a:t>
                      </a:r>
                      <a:endParaRPr lang="en-US">
                        <a:effectLst/>
                      </a:endParaRPr>
                    </a:p>
                  </a:txBody>
                  <a:tcPr marL="38100" marR="38100" marT="38100" marB="38100" anchor="ctr"/>
                </a:tc>
                <a:tc>
                  <a:txBody>
                    <a:bodyPr/>
                    <a:lstStyle/>
                    <a:p>
                      <a:pPr algn="r" rtl="0" fontAlgn="ctr">
                        <a:spcBef>
                          <a:spcPts val="1100"/>
                        </a:spcBef>
                        <a:spcAft>
                          <a:spcPts val="0"/>
                        </a:spcAft>
                      </a:pPr>
                      <a:r>
                        <a:rPr lang="en-US" sz="1050" u="none" strike="noStrike">
                          <a:effectLst/>
                        </a:rPr>
                        <a:t>Volume</a:t>
                      </a:r>
                      <a:endParaRPr lang="en-US">
                        <a:effectLst/>
                      </a:endParaRPr>
                    </a:p>
                  </a:txBody>
                  <a:tcPr marL="38100" marR="38100" marT="38100" marB="38100" anchor="ctr"/>
                </a:tc>
                <a:extLst>
                  <a:ext uri="{0D108BD9-81ED-4DB2-BD59-A6C34878D82A}">
                    <a16:rowId xmlns:a16="http://schemas.microsoft.com/office/drawing/2014/main" val="1228192358"/>
                  </a:ext>
                </a:extLst>
              </a:tr>
              <a:tr h="227377">
                <a:tc>
                  <a:txBody>
                    <a:bodyPr/>
                    <a:lstStyle/>
                    <a:p>
                      <a:pPr rtl="0" fontAlgn="ctr">
                        <a:spcBef>
                          <a:spcPts val="1100"/>
                        </a:spcBef>
                        <a:spcAft>
                          <a:spcPts val="0"/>
                        </a:spcAft>
                      </a:pPr>
                      <a:r>
                        <a:rPr lang="en-US" sz="1050" u="none" strike="noStrike">
                          <a:effectLst/>
                        </a:rPr>
                        <a:t>Open</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1.000000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0.999892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0.999852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0.999742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-0.097273</a:t>
                      </a:r>
                      <a:endParaRPr lang="en-US">
                        <a:effectLst/>
                      </a:endParaRPr>
                    </a:p>
                  </a:txBody>
                  <a:tcPr marL="38100" marR="38100" marT="38100" marB="38100" anchor="ctr"/>
                </a:tc>
                <a:extLst>
                  <a:ext uri="{0D108BD9-81ED-4DB2-BD59-A6C34878D82A}">
                    <a16:rowId xmlns:a16="http://schemas.microsoft.com/office/drawing/2014/main" val="273419967"/>
                  </a:ext>
                </a:extLst>
              </a:tr>
              <a:tr h="227377">
                <a:tc>
                  <a:txBody>
                    <a:bodyPr/>
                    <a:lstStyle/>
                    <a:p>
                      <a:pPr rtl="0" fontAlgn="ctr">
                        <a:spcBef>
                          <a:spcPts val="1100"/>
                        </a:spcBef>
                        <a:spcAft>
                          <a:spcPts val="0"/>
                        </a:spcAft>
                      </a:pPr>
                      <a:r>
                        <a:rPr lang="en-US" sz="1050" u="none" strike="noStrike">
                          <a:effectLst/>
                        </a:rPr>
                        <a:t>High</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0.999892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1.000000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0.999819</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0.999871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-0.094226</a:t>
                      </a:r>
                      <a:endParaRPr lang="en-US">
                        <a:effectLst/>
                      </a:endParaRPr>
                    </a:p>
                  </a:txBody>
                  <a:tcPr marL="38100" marR="38100" marT="38100" marB="38100" anchor="ctr"/>
                </a:tc>
                <a:extLst>
                  <a:ext uri="{0D108BD9-81ED-4DB2-BD59-A6C34878D82A}">
                    <a16:rowId xmlns:a16="http://schemas.microsoft.com/office/drawing/2014/main" val="2730183686"/>
                  </a:ext>
                </a:extLst>
              </a:tr>
              <a:tr h="227377">
                <a:tc>
                  <a:txBody>
                    <a:bodyPr/>
                    <a:lstStyle/>
                    <a:p>
                      <a:pPr rtl="0" fontAlgn="ctr">
                        <a:spcBef>
                          <a:spcPts val="1100"/>
                        </a:spcBef>
                        <a:spcAft>
                          <a:spcPts val="0"/>
                        </a:spcAft>
                      </a:pPr>
                      <a:r>
                        <a:rPr lang="en-US" sz="1050" u="none" strike="noStrike">
                          <a:effectLst/>
                        </a:rPr>
                        <a:t>Low</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0.999852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0.999819</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1.000000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0.999882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-0.101377</a:t>
                      </a:r>
                      <a:endParaRPr lang="en-US">
                        <a:effectLst/>
                      </a:endParaRPr>
                    </a:p>
                  </a:txBody>
                  <a:tcPr marL="38100" marR="38100" marT="38100" marB="38100" anchor="ctr"/>
                </a:tc>
                <a:extLst>
                  <a:ext uri="{0D108BD9-81ED-4DB2-BD59-A6C34878D82A}">
                    <a16:rowId xmlns:a16="http://schemas.microsoft.com/office/drawing/2014/main" val="386171318"/>
                  </a:ext>
                </a:extLst>
              </a:tr>
              <a:tr h="227377">
                <a:tc>
                  <a:txBody>
                    <a:bodyPr/>
                    <a:lstStyle/>
                    <a:p>
                      <a:pPr rtl="0" fontAlgn="ctr">
                        <a:spcBef>
                          <a:spcPts val="1100"/>
                        </a:spcBef>
                        <a:spcAft>
                          <a:spcPts val="0"/>
                        </a:spcAft>
                      </a:pPr>
                      <a:r>
                        <a:rPr lang="en-US" sz="1050" u="none" strike="noStrike">
                          <a:effectLst/>
                        </a:rPr>
                        <a:t>Close</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0.999742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0.999871</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0.999882</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1.000000</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-0.097886</a:t>
                      </a:r>
                      <a:endParaRPr lang="en-US">
                        <a:effectLst/>
                      </a:endParaRPr>
                    </a:p>
                  </a:txBody>
                  <a:tcPr marL="38100" marR="38100" marT="38100" marB="38100" anchor="ctr"/>
                </a:tc>
                <a:extLst>
                  <a:ext uri="{0D108BD9-81ED-4DB2-BD59-A6C34878D82A}">
                    <a16:rowId xmlns:a16="http://schemas.microsoft.com/office/drawing/2014/main" val="1147118588"/>
                  </a:ext>
                </a:extLst>
              </a:tr>
              <a:tr h="227377">
                <a:tc>
                  <a:txBody>
                    <a:bodyPr/>
                    <a:lstStyle/>
                    <a:p>
                      <a:pPr rtl="0" fontAlgn="ctr">
                        <a:spcBef>
                          <a:spcPts val="1100"/>
                        </a:spcBef>
                        <a:spcAft>
                          <a:spcPts val="0"/>
                        </a:spcAft>
                      </a:pPr>
                      <a:r>
                        <a:rPr lang="en-US" sz="1050" u="none" strike="noStrike">
                          <a:effectLst/>
                        </a:rPr>
                        <a:t>Volume</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-0.097273</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-0.094226</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-0.101377</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-0.097886</a:t>
                      </a:r>
                      <a:endParaRPr lang="en-US">
                        <a:effectLst/>
                      </a:endParaRPr>
                    </a:p>
                  </a:txBody>
                  <a:tcPr marL="38100" marR="38100" marT="38100" marB="38100" anchor="ctr"/>
                </a:tc>
                <a:tc>
                  <a:txBody>
                    <a:bodyPr/>
                    <a:lstStyle/>
                    <a:p>
                      <a:pPr rtl="0" fontAlgn="ctr">
                        <a:spcBef>
                          <a:spcPts val="1100"/>
                        </a:spcBef>
                        <a:spcAft>
                          <a:spcPts val="0"/>
                        </a:spcAft>
                      </a:pPr>
                      <a:r>
                        <a:rPr lang="en-US" sz="1050" u="none" strike="noStrike">
                          <a:effectLst/>
                        </a:rPr>
                        <a:t>1.000000</a:t>
                      </a:r>
                      <a:endParaRPr lang="en-US">
                        <a:effectLst/>
                      </a:endParaRPr>
                    </a:p>
                  </a:txBody>
                  <a:tcPr marL="38100" marR="38100" marT="38100" marB="38100" anchor="ctr"/>
                </a:tc>
                <a:extLst>
                  <a:ext uri="{0D108BD9-81ED-4DB2-BD59-A6C34878D82A}">
                    <a16:rowId xmlns:a16="http://schemas.microsoft.com/office/drawing/2014/main" val="3112916990"/>
                  </a:ext>
                </a:extLst>
              </a:tr>
            </a:tbl>
          </a:graphicData>
        </a:graphic>
      </p:graphicFrame>
      <p:pic>
        <p:nvPicPr>
          <p:cNvPr id="4" name="Recording (9)">
            <a:hlinkClick r:id="" action="ppaction://media"/>
            <a:extLst>
              <a:ext uri="{FF2B5EF4-FFF2-40B4-BE49-F238E27FC236}">
                <a16:creationId xmlns:a16="http://schemas.microsoft.com/office/drawing/2014/main" id="{55D042B2-991C-4481-B865-4DF1964C7A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372402" y="782749"/>
            <a:ext cx="730250" cy="730250"/>
          </a:xfrm>
          <a:prstGeom prst="rect">
            <a:avLst/>
          </a:prstGeom>
        </p:spPr>
      </p:pic>
    </p:spTree>
    <p:extLst>
      <p:ext uri="{BB962C8B-B14F-4D97-AF65-F5344CB8AC3E}">
        <p14:creationId xmlns:p14="http://schemas.microsoft.com/office/powerpoint/2010/main" val="1680498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7f9b5e87859ce6d7eedbdc6e4e4205c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5e0075ee7624d6a846e01eb6183742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Status xmlns="71af3243-3dd4-4a8d-8c0d-dd76da1f02a5">Not started</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E0D5FCC-904B-45C7-9419-1B8CC376B80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63DEF67-A9B3-4C0D-9E9D-F16CB9C01AC9}">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2DF8669-7C63-454D-BA64-2B8A34DFCAC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TF03460663</Template>
  <TotalTime>0</TotalTime>
  <Words>118</Words>
  <Application>Microsoft Office PowerPoint</Application>
  <PresentationFormat>Custom</PresentationFormat>
  <Paragraphs>24</Paragraphs>
  <Slides>20</Slides>
  <Notes>1</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Facet</vt:lpstr>
      <vt:lpstr>Forecasting a Stock Price</vt:lpstr>
      <vt:lpstr>Having an Edge</vt:lpstr>
      <vt:lpstr>Presenting Four Predictive Models</vt:lpstr>
      <vt:lpstr>Presenting Four Predictive Models </vt:lpstr>
      <vt:lpstr>Initial Data Exploration</vt:lpstr>
      <vt:lpstr>ETL</vt:lpstr>
      <vt:lpstr>Clean Data Set</vt:lpstr>
      <vt:lpstr>Visualizing Amazon price chart</vt:lpstr>
      <vt:lpstr>Feature Engineering - Exploratory Data Analysis </vt:lpstr>
      <vt:lpstr>Plotting Correlation for better understanding</vt:lpstr>
      <vt:lpstr>Plot Cross-correlation</vt:lpstr>
      <vt:lpstr>The Rolling Mean (Moving Average)</vt:lpstr>
      <vt:lpstr>Model Definition</vt:lpstr>
      <vt:lpstr>Open price vs the Close price</vt:lpstr>
      <vt:lpstr>Feature Engineering – Date Format</vt:lpstr>
      <vt:lpstr>Splitting the data into train and test sets</vt:lpstr>
      <vt:lpstr>  Model Training</vt:lpstr>
      <vt:lpstr>Model Training</vt:lpstr>
      <vt:lpstr>Model Training</vt:lpstr>
      <vt:lpstr>    For Part 2 of This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Recommending a Strategy</dc:title>
  <dc:creator/>
  <cp:lastModifiedBy/>
  <cp:revision>1259</cp:revision>
  <dcterms:created xsi:type="dcterms:W3CDTF">2021-05-17T19:09:22Z</dcterms:created>
  <dcterms:modified xsi:type="dcterms:W3CDTF">2021-05-23T13:39:16Z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